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8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69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56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11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1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11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1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11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1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11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62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1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08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8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82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28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451E-70DD-4E25-839C-654DB8D5F488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4EBB2-BA31-43DC-954A-C8A18B53F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99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5"/>
          <p:cNvSpPr txBox="1">
            <a:spLocks/>
          </p:cNvSpPr>
          <p:nvPr/>
        </p:nvSpPr>
        <p:spPr bwMode="auto">
          <a:xfrm>
            <a:off x="437287" y="227687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dirty="0" smtClean="0">
                <a:latin typeface="DIN"/>
                <a:ea typeface="+mj-ea"/>
                <a:cs typeface="+mj-cs"/>
              </a:rPr>
              <a:t>BLU OCEAN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  <p:cxnSp>
        <p:nvCxnSpPr>
          <p:cNvPr id="3" name="Connettore 1 2"/>
          <p:cNvCxnSpPr/>
          <p:nvPr/>
        </p:nvCxnSpPr>
        <p:spPr>
          <a:xfrm flipH="1" flipV="1">
            <a:off x="251521" y="3501008"/>
            <a:ext cx="7560839" cy="1589"/>
          </a:xfrm>
          <a:prstGeom prst="line">
            <a:avLst/>
          </a:prstGeom>
          <a:ln w="57150">
            <a:solidFill>
              <a:srgbClr val="F4CE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itolo 15"/>
          <p:cNvSpPr txBox="1">
            <a:spLocks/>
          </p:cNvSpPr>
          <p:nvPr/>
        </p:nvSpPr>
        <p:spPr bwMode="auto">
          <a:xfrm>
            <a:off x="492914" y="323531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dirty="0" smtClean="0">
                <a:latin typeface="DIN"/>
                <a:ea typeface="+mj-ea"/>
                <a:cs typeface="+mj-cs"/>
              </a:rPr>
              <a:t>STRATEGY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88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899592" y="1051435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+mj-lt"/>
              </a:rPr>
              <a:t> Tra il processo di analisi e le decisioni di differenziazione / posizionamento occorre inserire due </a:t>
            </a:r>
            <a:r>
              <a:rPr lang="it-IT" sz="2800" b="1" dirty="0" err="1" smtClean="0">
                <a:latin typeface="+mj-lt"/>
              </a:rPr>
              <a:t>step</a:t>
            </a:r>
            <a:r>
              <a:rPr lang="it-IT" sz="2800" b="1" dirty="0" smtClean="0">
                <a:latin typeface="+mj-lt"/>
              </a:rPr>
              <a:t> intermedi:</a:t>
            </a:r>
          </a:p>
          <a:p>
            <a:endParaRPr lang="it-IT" sz="2800" b="1" dirty="0">
              <a:latin typeface="+mj-lt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69801" y="3645024"/>
            <a:ext cx="3078088" cy="224676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000" b="1" dirty="0"/>
              <a:t>Verifica della compatibilità del proprio assetto prodotto/organizzazione rispetto ai vuoti di </a:t>
            </a:r>
            <a:r>
              <a:rPr lang="it-IT" sz="2000" b="1" dirty="0" smtClean="0"/>
              <a:t>mercato ed ai conseguenti obiettivi </a:t>
            </a:r>
            <a:r>
              <a:rPr lang="it-IT" sz="2000" b="1" dirty="0"/>
              <a:t>di differenziazione-posizionamento</a:t>
            </a:r>
          </a:p>
        </p:txBody>
      </p:sp>
      <p:sp>
        <p:nvSpPr>
          <p:cNvPr id="16" name="Triangolo isoscele 15"/>
          <p:cNvSpPr/>
          <p:nvPr/>
        </p:nvSpPr>
        <p:spPr>
          <a:xfrm rot="10800000">
            <a:off x="1691680" y="2573180"/>
            <a:ext cx="1034332" cy="847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436096" y="3645024"/>
            <a:ext cx="3078088" cy="255454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000" b="1" dirty="0"/>
              <a:t>Verifica della compatibilità </a:t>
            </a:r>
            <a:r>
              <a:rPr lang="it-IT" sz="2000" b="1" dirty="0" smtClean="0"/>
              <a:t>degli obiettivi di  differenziazione-posizionamento rispetto alle attese della domanda e dell’interesse della domanda rispetto ai vuoti di mercato</a:t>
            </a:r>
            <a:endParaRPr lang="it-IT" sz="2000" b="1" dirty="0"/>
          </a:p>
        </p:txBody>
      </p:sp>
      <p:sp>
        <p:nvSpPr>
          <p:cNvPr id="18" name="Triangolo isoscele 17"/>
          <p:cNvSpPr/>
          <p:nvPr/>
        </p:nvSpPr>
        <p:spPr>
          <a:xfrm rot="10800000">
            <a:off x="6457975" y="2573180"/>
            <a:ext cx="1034332" cy="847545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0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93737" y="692696"/>
            <a:ext cx="4766295" cy="2456510"/>
            <a:chOff x="669801" y="1051435"/>
            <a:chExt cx="7844383" cy="4950565"/>
          </a:xfrm>
        </p:grpSpPr>
        <p:sp>
          <p:nvSpPr>
            <p:cNvPr id="4" name="CasellaDiTesto 3"/>
            <p:cNvSpPr txBox="1"/>
            <p:nvPr/>
          </p:nvSpPr>
          <p:spPr>
            <a:xfrm>
              <a:off x="1610631" y="1051435"/>
              <a:ext cx="6325499" cy="1116463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smtClean="0">
                  <a:latin typeface="+mj-lt"/>
                </a:rPr>
                <a:t> Tra il processo di analisi e le decisioni di differenziazione / posizionamento occorre inserire due </a:t>
              </a:r>
              <a:r>
                <a:rPr lang="it-IT" sz="1000" b="1" dirty="0" err="1" smtClean="0">
                  <a:latin typeface="+mj-lt"/>
                </a:rPr>
                <a:t>step</a:t>
              </a:r>
              <a:r>
                <a:rPr lang="it-IT" sz="1000" b="1" dirty="0" smtClean="0">
                  <a:latin typeface="+mj-lt"/>
                </a:rPr>
                <a:t> intermedi:</a:t>
              </a:r>
            </a:p>
            <a:p>
              <a:endParaRPr lang="it-IT" sz="1000" b="1" dirty="0">
                <a:latin typeface="+mj-lt"/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669801" y="3645023"/>
              <a:ext cx="3078088" cy="235697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it-IT" sz="1000" b="1" dirty="0">
                  <a:latin typeface="+mj-lt"/>
                </a:rPr>
                <a:t>Verifica della compatibilità del proprio assetto prodotto/organizzazione rispetto ai vuoti di </a:t>
              </a:r>
              <a:r>
                <a:rPr lang="it-IT" sz="1000" b="1" dirty="0" smtClean="0">
                  <a:latin typeface="+mj-lt"/>
                </a:rPr>
                <a:t>mercato ed ai conseguenti obiettivi </a:t>
              </a:r>
              <a:r>
                <a:rPr lang="it-IT" sz="1000" b="1" dirty="0">
                  <a:latin typeface="+mj-lt"/>
                </a:rPr>
                <a:t>di differenziazione-posizionamento</a:t>
              </a:r>
            </a:p>
          </p:txBody>
        </p:sp>
        <p:sp>
          <p:nvSpPr>
            <p:cNvPr id="6" name="Triangolo isoscele 5"/>
            <p:cNvSpPr/>
            <p:nvPr/>
          </p:nvSpPr>
          <p:spPr>
            <a:xfrm rot="10800000">
              <a:off x="1691680" y="2573180"/>
              <a:ext cx="1034332" cy="8475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1000">
                <a:latin typeface="+mj-lt"/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>
              <a:off x="5436096" y="3645023"/>
              <a:ext cx="3078088" cy="235697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it-IT" sz="1000" b="1" dirty="0">
                  <a:latin typeface="+mj-lt"/>
                </a:rPr>
                <a:t>Verifica della compatibilità </a:t>
              </a:r>
              <a:r>
                <a:rPr lang="it-IT" sz="1000" b="1" dirty="0" smtClean="0">
                  <a:latin typeface="+mj-lt"/>
                </a:rPr>
                <a:t>degli obiettivi di  differenziazione-posizionamento rispetto alle attese della domanda e dell’interesse della domanda rispetto ai vuoti di mercato</a:t>
              </a:r>
              <a:endParaRPr lang="it-IT" sz="1000" b="1" dirty="0">
                <a:latin typeface="+mj-lt"/>
              </a:endParaRPr>
            </a:p>
          </p:txBody>
        </p:sp>
        <p:sp>
          <p:nvSpPr>
            <p:cNvPr id="8" name="Triangolo isoscele 7"/>
            <p:cNvSpPr/>
            <p:nvPr/>
          </p:nvSpPr>
          <p:spPr>
            <a:xfrm rot="10800000">
              <a:off x="6457975" y="2573180"/>
              <a:ext cx="1034332" cy="8475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1000">
                <a:latin typeface="+mj-lt"/>
              </a:endParaRPr>
            </a:p>
          </p:txBody>
        </p:sp>
      </p:grpSp>
      <p:sp>
        <p:nvSpPr>
          <p:cNvPr id="9" name="Freccia a destra 8"/>
          <p:cNvSpPr/>
          <p:nvPr/>
        </p:nvSpPr>
        <p:spPr>
          <a:xfrm>
            <a:off x="5292080" y="1628800"/>
            <a:ext cx="432048" cy="1116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5400000">
            <a:off x="2466020" y="3365230"/>
            <a:ext cx="432048" cy="11166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940152" y="1641574"/>
            <a:ext cx="2664296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/>
              <a:t>METTERE </a:t>
            </a:r>
            <a:r>
              <a:rPr lang="it-IT" b="1" dirty="0"/>
              <a:t>IN DISCUSSIONE GLI STANDARD DI SETTORE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611560" y="4365104"/>
            <a:ext cx="457200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it-IT" b="1" dirty="0" smtClean="0"/>
              <a:t>ANALISI </a:t>
            </a:r>
            <a:r>
              <a:rPr lang="it-IT" b="1" dirty="0"/>
              <a:t>DI OGNI SINGOLO ITEM DI CREAZIONE DI VALORE NON IN UNA LOGICA SI/NO MA IN LOGICA DI GRADUALITA’</a:t>
            </a:r>
          </a:p>
        </p:txBody>
      </p:sp>
    </p:spTree>
    <p:extLst>
      <p:ext uri="{BB962C8B-B14F-4D97-AF65-F5344CB8AC3E}">
        <p14:creationId xmlns:p14="http://schemas.microsoft.com/office/powerpoint/2010/main" val="15593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993904" y="2493443"/>
            <a:ext cx="2520280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RIDUZIONE</a:t>
            </a:r>
          </a:p>
          <a:p>
            <a:pPr algn="just"/>
            <a:r>
              <a:rPr lang="it-IT" sz="2000" dirty="0" smtClean="0"/>
              <a:t>quali fattori andrebbero ridotti ben al di sopra dello standard?</a:t>
            </a:r>
            <a:endParaRPr lang="it-IT" sz="2000" dirty="0"/>
          </a:p>
        </p:txBody>
      </p:sp>
      <p:sp>
        <p:nvSpPr>
          <p:cNvPr id="3" name="Titolo 4"/>
          <p:cNvSpPr txBox="1">
            <a:spLocks/>
          </p:cNvSpPr>
          <p:nvPr/>
        </p:nvSpPr>
        <p:spPr>
          <a:xfrm>
            <a:off x="-32" y="-22820"/>
            <a:ext cx="7956408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IL FRAMEWORK DELLE QUATTRO AZIONI DI KIM E MAUBORGNE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7376" y="2514826"/>
            <a:ext cx="2726432" cy="13234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AUMENTO</a:t>
            </a:r>
          </a:p>
          <a:p>
            <a:pPr algn="just"/>
            <a:r>
              <a:rPr lang="it-IT" sz="2000" dirty="0" smtClean="0"/>
              <a:t>quali fattori andrebbero aumentati ben al di sopra dello standard?</a:t>
            </a:r>
            <a:endParaRPr lang="it-IT" sz="2000" dirty="0"/>
          </a:p>
        </p:txBody>
      </p:sp>
      <p:sp>
        <p:nvSpPr>
          <p:cNvPr id="5" name="Rettangolo 4"/>
          <p:cNvSpPr/>
          <p:nvPr/>
        </p:nvSpPr>
        <p:spPr>
          <a:xfrm>
            <a:off x="2915816" y="4121785"/>
            <a:ext cx="3078088" cy="13234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CREAZIONE</a:t>
            </a:r>
          </a:p>
          <a:p>
            <a:pPr algn="ctr"/>
            <a:r>
              <a:rPr lang="it-IT" sz="2000" dirty="0" smtClean="0"/>
              <a:t>quali fattori mai offerti dal settore dovrebbero essere creati?</a:t>
            </a:r>
            <a:endParaRPr lang="it-IT" sz="2000" dirty="0"/>
          </a:p>
        </p:txBody>
      </p:sp>
      <p:sp>
        <p:nvSpPr>
          <p:cNvPr id="7" name="Croce 6"/>
          <p:cNvSpPr/>
          <p:nvPr/>
        </p:nvSpPr>
        <p:spPr>
          <a:xfrm>
            <a:off x="467544" y="2348880"/>
            <a:ext cx="1656184" cy="1561393"/>
          </a:xfrm>
          <a:prstGeom prst="mathPlu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Meno 7"/>
          <p:cNvSpPr/>
          <p:nvPr/>
        </p:nvSpPr>
        <p:spPr>
          <a:xfrm>
            <a:off x="6444208" y="2515678"/>
            <a:ext cx="1709936" cy="1417378"/>
          </a:xfrm>
          <a:prstGeom prst="mathMinu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iverso da 8"/>
          <p:cNvSpPr/>
          <p:nvPr/>
        </p:nvSpPr>
        <p:spPr>
          <a:xfrm>
            <a:off x="3589692" y="4206689"/>
            <a:ext cx="1630380" cy="1022511"/>
          </a:xfrm>
          <a:prstGeom prst="mathNotEqual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43808" y="980728"/>
            <a:ext cx="3078088" cy="13234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ELIMINAZIONE</a:t>
            </a:r>
          </a:p>
          <a:p>
            <a:pPr algn="ctr"/>
            <a:r>
              <a:rPr lang="it-IT" sz="2000" dirty="0" smtClean="0"/>
              <a:t>Tra i fattore scontati per il settore, quali andrebbero eliminati?</a:t>
            </a:r>
            <a:endParaRPr lang="it-IT" sz="2000" dirty="0"/>
          </a:p>
        </p:txBody>
      </p:sp>
      <p:sp>
        <p:nvSpPr>
          <p:cNvPr id="11" name="Per 10"/>
          <p:cNvSpPr/>
          <p:nvPr/>
        </p:nvSpPr>
        <p:spPr>
          <a:xfrm>
            <a:off x="3347864" y="980728"/>
            <a:ext cx="1728192" cy="1512715"/>
          </a:xfrm>
          <a:prstGeom prst="mathMultiply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7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4"/>
          <p:cNvSpPr txBox="1">
            <a:spLocks/>
          </p:cNvSpPr>
          <p:nvPr/>
        </p:nvSpPr>
        <p:spPr>
          <a:xfrm>
            <a:off x="-32" y="-22820"/>
            <a:ext cx="7956408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IL FRAMEWORK DELLE QUATTRO AZIONI DI KIM E MAUBORGNE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grpSp>
        <p:nvGrpSpPr>
          <p:cNvPr id="74" name="Gruppo 73"/>
          <p:cNvGrpSpPr/>
          <p:nvPr/>
        </p:nvGrpSpPr>
        <p:grpSpPr>
          <a:xfrm>
            <a:off x="0" y="1261705"/>
            <a:ext cx="9144000" cy="4739063"/>
            <a:chOff x="0" y="1261705"/>
            <a:chExt cx="9144000" cy="4739063"/>
          </a:xfrm>
        </p:grpSpPr>
        <p:cxnSp>
          <p:nvCxnSpPr>
            <p:cNvPr id="75" name="Connettore 1 74"/>
            <p:cNvCxnSpPr/>
            <p:nvPr/>
          </p:nvCxnSpPr>
          <p:spPr>
            <a:xfrm>
              <a:off x="0" y="5999180"/>
              <a:ext cx="9144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6" name="Gruppo 75"/>
            <p:cNvGrpSpPr/>
            <p:nvPr/>
          </p:nvGrpSpPr>
          <p:grpSpPr>
            <a:xfrm>
              <a:off x="179512" y="1261705"/>
              <a:ext cx="6941347" cy="4521083"/>
              <a:chOff x="678653" y="738467"/>
              <a:chExt cx="7781779" cy="4979368"/>
            </a:xfrm>
          </p:grpSpPr>
          <p:cxnSp>
            <p:nvCxnSpPr>
              <p:cNvPr id="107" name="Connettore 1 106"/>
              <p:cNvCxnSpPr/>
              <p:nvPr/>
            </p:nvCxnSpPr>
            <p:spPr>
              <a:xfrm flipV="1">
                <a:off x="678653" y="5565433"/>
                <a:ext cx="7781779" cy="1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8" name="Connettore 1 107"/>
              <p:cNvCxnSpPr/>
              <p:nvPr/>
            </p:nvCxnSpPr>
            <p:spPr>
              <a:xfrm flipV="1">
                <a:off x="831053" y="764704"/>
                <a:ext cx="0" cy="4953131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9" name="Connettore 1 108"/>
              <p:cNvCxnSpPr/>
              <p:nvPr/>
            </p:nvCxnSpPr>
            <p:spPr>
              <a:xfrm flipV="1">
                <a:off x="831052" y="4581128"/>
                <a:ext cx="747697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0" name="Connettore 1 109"/>
              <p:cNvCxnSpPr/>
              <p:nvPr/>
            </p:nvCxnSpPr>
            <p:spPr>
              <a:xfrm flipV="1">
                <a:off x="846130" y="3573016"/>
                <a:ext cx="747697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1" name="Connettore 1 110"/>
              <p:cNvCxnSpPr/>
              <p:nvPr/>
            </p:nvCxnSpPr>
            <p:spPr>
              <a:xfrm flipV="1">
                <a:off x="846130" y="2420888"/>
                <a:ext cx="747697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2" name="Connettore 1 111"/>
              <p:cNvCxnSpPr/>
              <p:nvPr/>
            </p:nvCxnSpPr>
            <p:spPr>
              <a:xfrm>
                <a:off x="831052" y="1419834"/>
                <a:ext cx="762938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3" name="Connettore 1 112"/>
              <p:cNvCxnSpPr/>
              <p:nvPr/>
            </p:nvCxnSpPr>
            <p:spPr>
              <a:xfrm flipV="1">
                <a:off x="846129" y="2420890"/>
                <a:ext cx="1205590" cy="314454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1 113"/>
              <p:cNvCxnSpPr/>
              <p:nvPr/>
            </p:nvCxnSpPr>
            <p:spPr>
              <a:xfrm>
                <a:off x="2051720" y="2420889"/>
                <a:ext cx="1152128" cy="216023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1 114"/>
              <p:cNvCxnSpPr/>
              <p:nvPr/>
            </p:nvCxnSpPr>
            <p:spPr>
              <a:xfrm flipV="1">
                <a:off x="3203848" y="2420890"/>
                <a:ext cx="1080120" cy="216024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>
                <a:off x="4283968" y="2420890"/>
                <a:ext cx="1152128" cy="11521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1 116"/>
              <p:cNvCxnSpPr/>
              <p:nvPr/>
            </p:nvCxnSpPr>
            <p:spPr>
              <a:xfrm flipV="1">
                <a:off x="5436096" y="1419835"/>
                <a:ext cx="1137313" cy="215318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1 117"/>
              <p:cNvCxnSpPr/>
              <p:nvPr/>
            </p:nvCxnSpPr>
            <p:spPr>
              <a:xfrm>
                <a:off x="6573409" y="1419835"/>
                <a:ext cx="1166943" cy="100105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/>
              <p:cNvCxnSpPr/>
              <p:nvPr/>
            </p:nvCxnSpPr>
            <p:spPr>
              <a:xfrm>
                <a:off x="2051720" y="744158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1 119"/>
              <p:cNvCxnSpPr/>
              <p:nvPr/>
            </p:nvCxnSpPr>
            <p:spPr>
              <a:xfrm>
                <a:off x="3203848" y="840904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/>
              <p:cNvCxnSpPr/>
              <p:nvPr/>
            </p:nvCxnSpPr>
            <p:spPr>
              <a:xfrm>
                <a:off x="4283968" y="764703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1 121"/>
              <p:cNvCxnSpPr/>
              <p:nvPr/>
            </p:nvCxnSpPr>
            <p:spPr>
              <a:xfrm>
                <a:off x="5436096" y="764702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/>
              <p:nvPr/>
            </p:nvCxnSpPr>
            <p:spPr>
              <a:xfrm>
                <a:off x="6573409" y="738467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1 123"/>
              <p:cNvCxnSpPr/>
              <p:nvPr/>
            </p:nvCxnSpPr>
            <p:spPr>
              <a:xfrm>
                <a:off x="7740352" y="738467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uppo 76"/>
            <p:cNvGrpSpPr/>
            <p:nvPr/>
          </p:nvGrpSpPr>
          <p:grpSpPr>
            <a:xfrm>
              <a:off x="7112758" y="1484784"/>
              <a:ext cx="1923738" cy="276999"/>
              <a:chOff x="7112758" y="1484784"/>
              <a:chExt cx="1923738" cy="276999"/>
            </a:xfrm>
          </p:grpSpPr>
          <p:cxnSp>
            <p:nvCxnSpPr>
              <p:cNvPr id="105" name="Connettore 1 104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CasellaDiTesto 105"/>
              <p:cNvSpPr txBox="1"/>
              <p:nvPr/>
            </p:nvSpPr>
            <p:spPr>
              <a:xfrm>
                <a:off x="7884368" y="14847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1</a:t>
                </a:r>
                <a:endParaRPr lang="it-IT" sz="1200" dirty="0"/>
              </a:p>
            </p:txBody>
          </p:sp>
        </p:grpSp>
        <p:grpSp>
          <p:nvGrpSpPr>
            <p:cNvPr id="78" name="Gruppo 77"/>
            <p:cNvGrpSpPr/>
            <p:nvPr/>
          </p:nvGrpSpPr>
          <p:grpSpPr>
            <a:xfrm>
              <a:off x="7111578" y="2334821"/>
              <a:ext cx="1923738" cy="276999"/>
              <a:chOff x="7112758" y="1484784"/>
              <a:chExt cx="1923738" cy="276999"/>
            </a:xfrm>
          </p:grpSpPr>
          <p:cxnSp>
            <p:nvCxnSpPr>
              <p:cNvPr id="103" name="Connettore 1 102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CasellaDiTesto 103"/>
              <p:cNvSpPr txBox="1"/>
              <p:nvPr/>
            </p:nvSpPr>
            <p:spPr>
              <a:xfrm>
                <a:off x="7884368" y="14847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2</a:t>
                </a:r>
                <a:endParaRPr lang="it-IT" sz="1200" dirty="0"/>
              </a:p>
            </p:txBody>
          </p:sp>
        </p:grpSp>
        <p:grpSp>
          <p:nvGrpSpPr>
            <p:cNvPr id="79" name="Gruppo 78"/>
            <p:cNvGrpSpPr/>
            <p:nvPr/>
          </p:nvGrpSpPr>
          <p:grpSpPr>
            <a:xfrm>
              <a:off x="7127683" y="3062660"/>
              <a:ext cx="1923738" cy="276999"/>
              <a:chOff x="7112758" y="1484784"/>
              <a:chExt cx="1923738" cy="276999"/>
            </a:xfrm>
          </p:grpSpPr>
          <p:cxnSp>
            <p:nvCxnSpPr>
              <p:cNvPr id="101" name="Connettore 1 100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CasellaDiTesto 101"/>
              <p:cNvSpPr txBox="1"/>
              <p:nvPr/>
            </p:nvSpPr>
            <p:spPr>
              <a:xfrm>
                <a:off x="7884368" y="14847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3</a:t>
                </a:r>
                <a:endParaRPr lang="it-IT" sz="1200" dirty="0"/>
              </a:p>
            </p:txBody>
          </p:sp>
        </p:grpSp>
        <p:cxnSp>
          <p:nvCxnSpPr>
            <p:cNvPr id="80" name="Connettore 1 79"/>
            <p:cNvCxnSpPr/>
            <p:nvPr/>
          </p:nvCxnSpPr>
          <p:spPr>
            <a:xfrm flipV="1">
              <a:off x="328901" y="3835372"/>
              <a:ext cx="1075387" cy="1809042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/>
          </p:nvCxnSpPr>
          <p:spPr>
            <a:xfrm flipV="1">
              <a:off x="1404288" y="2854663"/>
              <a:ext cx="1027698" cy="980709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/>
          </p:nvCxnSpPr>
          <p:spPr>
            <a:xfrm>
              <a:off x="2476070" y="2854663"/>
              <a:ext cx="919383" cy="98071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/>
          </p:nvCxnSpPr>
          <p:spPr>
            <a:xfrm>
              <a:off x="3395453" y="3835373"/>
              <a:ext cx="1027698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/>
            <p:nvPr/>
          </p:nvCxnSpPr>
          <p:spPr>
            <a:xfrm flipH="1">
              <a:off x="4423151" y="2789282"/>
              <a:ext cx="1014484" cy="1046091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/>
          </p:nvCxnSpPr>
          <p:spPr>
            <a:xfrm flipH="1" flipV="1">
              <a:off x="5437635" y="2789282"/>
              <a:ext cx="1040914" cy="1046089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1 85"/>
            <p:cNvCxnSpPr/>
            <p:nvPr/>
          </p:nvCxnSpPr>
          <p:spPr>
            <a:xfrm flipV="1">
              <a:off x="315452" y="1880362"/>
              <a:ext cx="1088836" cy="374022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/>
            <p:nvPr/>
          </p:nvCxnSpPr>
          <p:spPr>
            <a:xfrm>
              <a:off x="1404288" y="1880362"/>
              <a:ext cx="1027698" cy="1955011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/>
            <p:nvPr/>
          </p:nvCxnSpPr>
          <p:spPr>
            <a:xfrm flipV="1">
              <a:off x="2431986" y="2789283"/>
              <a:ext cx="963467" cy="10460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/>
            <p:nvPr/>
          </p:nvCxnSpPr>
          <p:spPr>
            <a:xfrm>
              <a:off x="3395453" y="2789281"/>
              <a:ext cx="1027698" cy="104609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/>
            <p:nvPr/>
          </p:nvCxnSpPr>
          <p:spPr>
            <a:xfrm flipV="1">
              <a:off x="4423151" y="2789281"/>
              <a:ext cx="2055398" cy="104609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CasellaDiTesto 90"/>
            <p:cNvSpPr txBox="1"/>
            <p:nvPr/>
          </p:nvSpPr>
          <p:spPr>
            <a:xfrm>
              <a:off x="828224" y="56721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1</a:t>
              </a:r>
              <a:endParaRPr lang="it-IT" sz="1200" dirty="0"/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1980352" y="56860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2</a:t>
              </a:r>
              <a:endParaRPr lang="it-IT" sz="1200" dirty="0"/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3071802" y="56721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3</a:t>
              </a:r>
              <a:endParaRPr lang="it-IT" sz="1200" dirty="0"/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4013757" y="56860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4</a:t>
              </a:r>
              <a:endParaRPr lang="it-IT" sz="1200" dirty="0"/>
            </a:p>
          </p:txBody>
        </p:sp>
        <p:sp>
          <p:nvSpPr>
            <p:cNvPr id="95" name="CasellaDiTesto 94"/>
            <p:cNvSpPr txBox="1"/>
            <p:nvPr/>
          </p:nvSpPr>
          <p:spPr>
            <a:xfrm>
              <a:off x="5076056" y="56721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5</a:t>
              </a:r>
              <a:endParaRPr lang="it-IT" sz="1200" dirty="0"/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6213070" y="56860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6</a:t>
              </a:r>
              <a:endParaRPr lang="it-IT" sz="1200" dirty="0"/>
            </a:p>
          </p:txBody>
        </p:sp>
        <p:sp>
          <p:nvSpPr>
            <p:cNvPr id="97" name="CasellaDiTesto 96"/>
            <p:cNvSpPr txBox="1"/>
            <p:nvPr/>
          </p:nvSpPr>
          <p:spPr>
            <a:xfrm>
              <a:off x="0" y="1700808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4</a:t>
              </a:r>
              <a:endParaRPr lang="it-IT" dirty="0"/>
            </a:p>
          </p:txBody>
        </p:sp>
        <p:sp>
          <p:nvSpPr>
            <p:cNvPr id="98" name="CasellaDiTesto 97"/>
            <p:cNvSpPr txBox="1"/>
            <p:nvPr/>
          </p:nvSpPr>
          <p:spPr>
            <a:xfrm>
              <a:off x="8076" y="2627620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</a:t>
              </a:r>
              <a:endParaRPr lang="it-IT" dirty="0"/>
            </a:p>
          </p:txBody>
        </p:sp>
        <p:sp>
          <p:nvSpPr>
            <p:cNvPr id="99" name="CasellaDiTesto 98"/>
            <p:cNvSpPr txBox="1"/>
            <p:nvPr/>
          </p:nvSpPr>
          <p:spPr>
            <a:xfrm>
              <a:off x="8076" y="3635732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2</a:t>
              </a:r>
              <a:endParaRPr lang="it-IT" dirty="0"/>
            </a:p>
          </p:txBody>
        </p:sp>
        <p:sp>
          <p:nvSpPr>
            <p:cNvPr id="100" name="CasellaDiTesto 99"/>
            <p:cNvSpPr txBox="1"/>
            <p:nvPr/>
          </p:nvSpPr>
          <p:spPr>
            <a:xfrm>
              <a:off x="8076" y="4571836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2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4"/>
          <p:cNvSpPr txBox="1">
            <a:spLocks/>
          </p:cNvSpPr>
          <p:nvPr/>
        </p:nvSpPr>
        <p:spPr>
          <a:xfrm>
            <a:off x="-32" y="-22820"/>
            <a:ext cx="7956408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ESEMPIO DI POSIZIONAMENTO DI UNA NUOVA AZIENDA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grpSp>
        <p:nvGrpSpPr>
          <p:cNvPr id="54" name="Gruppo 53"/>
          <p:cNvGrpSpPr/>
          <p:nvPr/>
        </p:nvGrpSpPr>
        <p:grpSpPr>
          <a:xfrm>
            <a:off x="0" y="1261705"/>
            <a:ext cx="9051421" cy="4701302"/>
            <a:chOff x="0" y="1261705"/>
            <a:chExt cx="9051421" cy="4701302"/>
          </a:xfrm>
        </p:grpSpPr>
        <p:grpSp>
          <p:nvGrpSpPr>
            <p:cNvPr id="55" name="Gruppo 54"/>
            <p:cNvGrpSpPr/>
            <p:nvPr/>
          </p:nvGrpSpPr>
          <p:grpSpPr>
            <a:xfrm>
              <a:off x="179512" y="1261705"/>
              <a:ext cx="6941347" cy="4521083"/>
              <a:chOff x="678653" y="738467"/>
              <a:chExt cx="7781779" cy="4979368"/>
            </a:xfrm>
          </p:grpSpPr>
          <p:cxnSp>
            <p:nvCxnSpPr>
              <p:cNvPr id="146" name="Connettore 1 145"/>
              <p:cNvCxnSpPr/>
              <p:nvPr/>
            </p:nvCxnSpPr>
            <p:spPr>
              <a:xfrm flipV="1">
                <a:off x="678653" y="5565433"/>
                <a:ext cx="7781779" cy="1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7" name="Connettore 1 146"/>
              <p:cNvCxnSpPr/>
              <p:nvPr/>
            </p:nvCxnSpPr>
            <p:spPr>
              <a:xfrm flipV="1">
                <a:off x="831053" y="764704"/>
                <a:ext cx="0" cy="4953131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8" name="Connettore 1 147"/>
              <p:cNvCxnSpPr/>
              <p:nvPr/>
            </p:nvCxnSpPr>
            <p:spPr>
              <a:xfrm flipV="1">
                <a:off x="831052" y="4581128"/>
                <a:ext cx="747697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9" name="Connettore 1 148"/>
              <p:cNvCxnSpPr/>
              <p:nvPr/>
            </p:nvCxnSpPr>
            <p:spPr>
              <a:xfrm flipV="1">
                <a:off x="846130" y="3573016"/>
                <a:ext cx="747697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50" name="Connettore 1 149"/>
              <p:cNvCxnSpPr/>
              <p:nvPr/>
            </p:nvCxnSpPr>
            <p:spPr>
              <a:xfrm flipV="1">
                <a:off x="846130" y="2420888"/>
                <a:ext cx="7476979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51" name="Connettore 1 150"/>
              <p:cNvCxnSpPr/>
              <p:nvPr/>
            </p:nvCxnSpPr>
            <p:spPr>
              <a:xfrm>
                <a:off x="831052" y="1419834"/>
                <a:ext cx="762938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52" name="Connettore 1 151"/>
              <p:cNvCxnSpPr/>
              <p:nvPr/>
            </p:nvCxnSpPr>
            <p:spPr>
              <a:xfrm flipV="1">
                <a:off x="846129" y="2420890"/>
                <a:ext cx="1205590" cy="3144545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1 152"/>
              <p:cNvCxnSpPr/>
              <p:nvPr/>
            </p:nvCxnSpPr>
            <p:spPr>
              <a:xfrm>
                <a:off x="2051720" y="2420889"/>
                <a:ext cx="1152128" cy="2160239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1 153"/>
              <p:cNvCxnSpPr/>
              <p:nvPr/>
            </p:nvCxnSpPr>
            <p:spPr>
              <a:xfrm flipV="1">
                <a:off x="3203848" y="2420890"/>
                <a:ext cx="1080120" cy="2160241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1 154"/>
              <p:cNvCxnSpPr/>
              <p:nvPr/>
            </p:nvCxnSpPr>
            <p:spPr>
              <a:xfrm>
                <a:off x="4283968" y="2420890"/>
                <a:ext cx="1152128" cy="11521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1 155"/>
              <p:cNvCxnSpPr/>
              <p:nvPr/>
            </p:nvCxnSpPr>
            <p:spPr>
              <a:xfrm flipV="1">
                <a:off x="5436096" y="1419835"/>
                <a:ext cx="1137313" cy="2153182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1 156"/>
              <p:cNvCxnSpPr/>
              <p:nvPr/>
            </p:nvCxnSpPr>
            <p:spPr>
              <a:xfrm>
                <a:off x="6573409" y="1419835"/>
                <a:ext cx="1166943" cy="1001053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1 157"/>
              <p:cNvCxnSpPr/>
              <p:nvPr/>
            </p:nvCxnSpPr>
            <p:spPr>
              <a:xfrm>
                <a:off x="2051720" y="744158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1 158"/>
              <p:cNvCxnSpPr/>
              <p:nvPr/>
            </p:nvCxnSpPr>
            <p:spPr>
              <a:xfrm>
                <a:off x="3203848" y="840904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1 159"/>
              <p:cNvCxnSpPr/>
              <p:nvPr/>
            </p:nvCxnSpPr>
            <p:spPr>
              <a:xfrm>
                <a:off x="4283968" y="764703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1 160"/>
              <p:cNvCxnSpPr/>
              <p:nvPr/>
            </p:nvCxnSpPr>
            <p:spPr>
              <a:xfrm>
                <a:off x="5436096" y="764702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1 161"/>
              <p:cNvCxnSpPr/>
              <p:nvPr/>
            </p:nvCxnSpPr>
            <p:spPr>
              <a:xfrm>
                <a:off x="6573409" y="738467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1 162"/>
              <p:cNvCxnSpPr/>
              <p:nvPr/>
            </p:nvCxnSpPr>
            <p:spPr>
              <a:xfrm>
                <a:off x="7740352" y="738467"/>
                <a:ext cx="0" cy="48007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uppo 55"/>
            <p:cNvGrpSpPr/>
            <p:nvPr/>
          </p:nvGrpSpPr>
          <p:grpSpPr>
            <a:xfrm>
              <a:off x="7112758" y="1484784"/>
              <a:ext cx="1923738" cy="276999"/>
              <a:chOff x="7112758" y="1484784"/>
              <a:chExt cx="1923738" cy="276999"/>
            </a:xfrm>
          </p:grpSpPr>
          <p:cxnSp>
            <p:nvCxnSpPr>
              <p:cNvPr id="144" name="Connettore 1 143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CasellaDiTesto 144"/>
              <p:cNvSpPr txBox="1"/>
              <p:nvPr/>
            </p:nvSpPr>
            <p:spPr>
              <a:xfrm>
                <a:off x="7884368" y="14847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1</a:t>
                </a:r>
                <a:endParaRPr lang="it-IT" sz="1200" dirty="0"/>
              </a:p>
            </p:txBody>
          </p:sp>
        </p:grpSp>
        <p:grpSp>
          <p:nvGrpSpPr>
            <p:cNvPr id="57" name="Gruppo 56"/>
            <p:cNvGrpSpPr/>
            <p:nvPr/>
          </p:nvGrpSpPr>
          <p:grpSpPr>
            <a:xfrm>
              <a:off x="7111578" y="2334821"/>
              <a:ext cx="1923738" cy="276999"/>
              <a:chOff x="7112758" y="1484784"/>
              <a:chExt cx="1923738" cy="276999"/>
            </a:xfrm>
          </p:grpSpPr>
          <p:cxnSp>
            <p:nvCxnSpPr>
              <p:cNvPr id="142" name="Connettore 1 141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CasellaDiTesto 142"/>
              <p:cNvSpPr txBox="1"/>
              <p:nvPr/>
            </p:nvSpPr>
            <p:spPr>
              <a:xfrm>
                <a:off x="7884368" y="14847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2</a:t>
                </a:r>
                <a:endParaRPr lang="it-IT" sz="1200" dirty="0"/>
              </a:p>
            </p:txBody>
          </p:sp>
        </p:grpSp>
        <p:grpSp>
          <p:nvGrpSpPr>
            <p:cNvPr id="58" name="Gruppo 57"/>
            <p:cNvGrpSpPr/>
            <p:nvPr/>
          </p:nvGrpSpPr>
          <p:grpSpPr>
            <a:xfrm>
              <a:off x="7127683" y="3062660"/>
              <a:ext cx="1923738" cy="276999"/>
              <a:chOff x="7112758" y="1484784"/>
              <a:chExt cx="1923738" cy="276999"/>
            </a:xfrm>
          </p:grpSpPr>
          <p:cxnSp>
            <p:nvCxnSpPr>
              <p:cNvPr id="140" name="Connettore 1 139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CasellaDiTesto 140"/>
              <p:cNvSpPr txBox="1"/>
              <p:nvPr/>
            </p:nvSpPr>
            <p:spPr>
              <a:xfrm>
                <a:off x="7884368" y="1484784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3</a:t>
                </a:r>
                <a:endParaRPr lang="it-IT" sz="1200" dirty="0"/>
              </a:p>
            </p:txBody>
          </p:sp>
        </p:grpSp>
        <p:cxnSp>
          <p:nvCxnSpPr>
            <p:cNvPr id="59" name="Connettore 1 58"/>
            <p:cNvCxnSpPr/>
            <p:nvPr/>
          </p:nvCxnSpPr>
          <p:spPr>
            <a:xfrm flipV="1">
              <a:off x="328901" y="3835372"/>
              <a:ext cx="1075387" cy="1809042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flipV="1">
              <a:off x="1404288" y="2854663"/>
              <a:ext cx="1027698" cy="980709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>
              <a:off x="2476070" y="2854663"/>
              <a:ext cx="919383" cy="98071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>
              <a:off x="3395453" y="3835373"/>
              <a:ext cx="1027698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/>
          </p:nvCxnSpPr>
          <p:spPr>
            <a:xfrm flipH="1">
              <a:off x="4423151" y="2789282"/>
              <a:ext cx="1014484" cy="1046091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/>
          </p:nvCxnSpPr>
          <p:spPr>
            <a:xfrm flipH="1" flipV="1">
              <a:off x="5437635" y="2789282"/>
              <a:ext cx="1040914" cy="1046089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/>
            <p:nvPr/>
          </p:nvCxnSpPr>
          <p:spPr>
            <a:xfrm flipV="1">
              <a:off x="315452" y="1880362"/>
              <a:ext cx="1088836" cy="3740228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>
              <a:off x="1404288" y="1880362"/>
              <a:ext cx="1027698" cy="1955011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 flipV="1">
              <a:off x="2431986" y="2789283"/>
              <a:ext cx="963467" cy="1046088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/>
          </p:nvCxnSpPr>
          <p:spPr>
            <a:xfrm>
              <a:off x="3395453" y="2789281"/>
              <a:ext cx="1027698" cy="104609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/>
          </p:nvCxnSpPr>
          <p:spPr>
            <a:xfrm flipV="1">
              <a:off x="4423151" y="2789281"/>
              <a:ext cx="2055398" cy="104609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CasellaDiTesto 69"/>
            <p:cNvSpPr txBox="1"/>
            <p:nvPr/>
          </p:nvSpPr>
          <p:spPr>
            <a:xfrm>
              <a:off x="828224" y="56721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1</a:t>
              </a:r>
              <a:endParaRPr lang="it-IT" sz="12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1980352" y="56860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2</a:t>
              </a:r>
              <a:endParaRPr lang="it-IT" sz="1200" dirty="0"/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3071802" y="56721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3</a:t>
              </a:r>
              <a:endParaRPr lang="it-IT" sz="1200" dirty="0"/>
            </a:p>
          </p:txBody>
        </p:sp>
        <p:sp>
          <p:nvSpPr>
            <p:cNvPr id="73" name="CasellaDiTesto 72"/>
            <p:cNvSpPr txBox="1"/>
            <p:nvPr/>
          </p:nvSpPr>
          <p:spPr>
            <a:xfrm>
              <a:off x="4013757" y="56860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4</a:t>
              </a:r>
              <a:endParaRPr lang="it-IT" sz="1200" dirty="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5076056" y="56721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5</a:t>
              </a:r>
              <a:endParaRPr lang="it-IT" sz="1200" dirty="0"/>
            </a:p>
          </p:txBody>
        </p:sp>
        <p:sp>
          <p:nvSpPr>
            <p:cNvPr id="126" name="CasellaDiTesto 125"/>
            <p:cNvSpPr txBox="1"/>
            <p:nvPr/>
          </p:nvSpPr>
          <p:spPr>
            <a:xfrm>
              <a:off x="6213070" y="568600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FATTORE 6</a:t>
              </a:r>
              <a:endParaRPr lang="it-IT" sz="1200" dirty="0"/>
            </a:p>
          </p:txBody>
        </p:sp>
        <p:cxnSp>
          <p:nvCxnSpPr>
            <p:cNvPr id="127" name="Connettore 1 126"/>
            <p:cNvCxnSpPr/>
            <p:nvPr/>
          </p:nvCxnSpPr>
          <p:spPr>
            <a:xfrm flipV="1">
              <a:off x="328901" y="4750700"/>
              <a:ext cx="1075386" cy="9214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127"/>
            <p:cNvCxnSpPr/>
            <p:nvPr/>
          </p:nvCxnSpPr>
          <p:spPr>
            <a:xfrm flipV="1">
              <a:off x="1400684" y="1880362"/>
              <a:ext cx="1031302" cy="28764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>
              <a:off x="2476070" y="1880363"/>
              <a:ext cx="91938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 flipV="1">
              <a:off x="3395453" y="1854087"/>
              <a:ext cx="1027698" cy="262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30"/>
            <p:cNvCxnSpPr/>
            <p:nvPr/>
          </p:nvCxnSpPr>
          <p:spPr>
            <a:xfrm>
              <a:off x="4423152" y="1854087"/>
              <a:ext cx="1027698" cy="29026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31"/>
            <p:cNvCxnSpPr/>
            <p:nvPr/>
          </p:nvCxnSpPr>
          <p:spPr>
            <a:xfrm>
              <a:off x="5450851" y="4738120"/>
              <a:ext cx="1027698" cy="1866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uppo 132"/>
            <p:cNvGrpSpPr/>
            <p:nvPr/>
          </p:nvGrpSpPr>
          <p:grpSpPr>
            <a:xfrm>
              <a:off x="7032931" y="4177615"/>
              <a:ext cx="1923738" cy="461665"/>
              <a:chOff x="7112758" y="1484784"/>
              <a:chExt cx="1923738" cy="461665"/>
            </a:xfrm>
          </p:grpSpPr>
          <p:cxnSp>
            <p:nvCxnSpPr>
              <p:cNvPr id="138" name="Connettore 1 137"/>
              <p:cNvCxnSpPr/>
              <p:nvPr/>
            </p:nvCxnSpPr>
            <p:spPr>
              <a:xfrm>
                <a:off x="7112758" y="1628800"/>
                <a:ext cx="50724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CasellaDiTesto 138"/>
              <p:cNvSpPr txBox="1"/>
              <p:nvPr/>
            </p:nvSpPr>
            <p:spPr>
              <a:xfrm>
                <a:off x="7884368" y="1484784"/>
                <a:ext cx="11521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AZIENDA ENTRANTE</a:t>
                </a:r>
                <a:endParaRPr lang="it-IT" sz="1200" dirty="0"/>
              </a:p>
            </p:txBody>
          </p:sp>
        </p:grpSp>
        <p:sp>
          <p:nvSpPr>
            <p:cNvPr id="134" name="CasellaDiTesto 133"/>
            <p:cNvSpPr txBox="1"/>
            <p:nvPr/>
          </p:nvSpPr>
          <p:spPr>
            <a:xfrm>
              <a:off x="0" y="1700808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4</a:t>
              </a:r>
              <a:endParaRPr lang="it-IT" dirty="0"/>
            </a:p>
          </p:txBody>
        </p:sp>
        <p:sp>
          <p:nvSpPr>
            <p:cNvPr id="135" name="CasellaDiTesto 134"/>
            <p:cNvSpPr txBox="1"/>
            <p:nvPr/>
          </p:nvSpPr>
          <p:spPr>
            <a:xfrm>
              <a:off x="8076" y="2627620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</a:t>
              </a:r>
              <a:endParaRPr lang="it-IT" dirty="0"/>
            </a:p>
          </p:txBody>
        </p:sp>
        <p:sp>
          <p:nvSpPr>
            <p:cNvPr id="136" name="CasellaDiTesto 135"/>
            <p:cNvSpPr txBox="1"/>
            <p:nvPr/>
          </p:nvSpPr>
          <p:spPr>
            <a:xfrm>
              <a:off x="8076" y="3635732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2</a:t>
              </a:r>
              <a:endParaRPr lang="it-IT" dirty="0"/>
            </a:p>
          </p:txBody>
        </p:sp>
        <p:sp>
          <p:nvSpPr>
            <p:cNvPr id="137" name="CasellaDiTesto 136"/>
            <p:cNvSpPr txBox="1"/>
            <p:nvPr/>
          </p:nvSpPr>
          <p:spPr>
            <a:xfrm>
              <a:off x="8076" y="4571836"/>
              <a:ext cx="31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2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Presentazione su schermo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 Grassi</dc:creator>
  <cp:lastModifiedBy>Edo Grassi</cp:lastModifiedBy>
  <cp:revision>1</cp:revision>
  <dcterms:created xsi:type="dcterms:W3CDTF">2013-04-22T06:58:42Z</dcterms:created>
  <dcterms:modified xsi:type="dcterms:W3CDTF">2013-04-22T06:59:30Z</dcterms:modified>
</cp:coreProperties>
</file>