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394F-DE2D-4393-8C36-13B85D35A3E7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2865-9F68-469B-8B6B-37A731D02B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0254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394F-DE2D-4393-8C36-13B85D35A3E7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2865-9F68-469B-8B6B-37A731D02B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9748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394F-DE2D-4393-8C36-13B85D35A3E7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2865-9F68-469B-8B6B-37A731D02B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4755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35496" y="6453336"/>
            <a:ext cx="3168352" cy="365125"/>
          </a:xfrm>
        </p:spPr>
        <p:txBody>
          <a:bodyPr/>
          <a:lstStyle>
            <a:lvl1pPr>
              <a:defRPr b="0">
                <a:latin typeface="DIN" pitchFamily="2" charset="0"/>
              </a:defRPr>
            </a:lvl1pPr>
          </a:lstStyle>
          <a:p>
            <a:r>
              <a:rPr lang="it-IT" smtClean="0"/>
              <a:t>Copyright ESSEDI Strategie d’Impresa Srl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4" cy="683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535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394F-DE2D-4393-8C36-13B85D35A3E7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2865-9F68-469B-8B6B-37A731D02B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854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394F-DE2D-4393-8C36-13B85D35A3E7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2865-9F68-469B-8B6B-37A731D02B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4546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394F-DE2D-4393-8C36-13B85D35A3E7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2865-9F68-469B-8B6B-37A731D02B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5271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394F-DE2D-4393-8C36-13B85D35A3E7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2865-9F68-469B-8B6B-37A731D02B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3493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394F-DE2D-4393-8C36-13B85D35A3E7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2865-9F68-469B-8B6B-37A731D02B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4747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394F-DE2D-4393-8C36-13B85D35A3E7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2865-9F68-469B-8B6B-37A731D02B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6177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394F-DE2D-4393-8C36-13B85D35A3E7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2865-9F68-469B-8B6B-37A731D02B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1439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394F-DE2D-4393-8C36-13B85D35A3E7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2865-9F68-469B-8B6B-37A731D02B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9190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1394F-DE2D-4393-8C36-13B85D35A3E7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F2865-9F68-469B-8B6B-37A731D02B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0158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5"/>
          <p:cNvSpPr txBox="1">
            <a:spLocks/>
          </p:cNvSpPr>
          <p:nvPr/>
        </p:nvSpPr>
        <p:spPr bwMode="auto">
          <a:xfrm>
            <a:off x="437287" y="2276872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3800" b="1" dirty="0" smtClean="0">
                <a:latin typeface="DIN"/>
                <a:ea typeface="+mj-ea"/>
                <a:cs typeface="+mj-cs"/>
              </a:rPr>
              <a:t>LE  FORZE DEL</a:t>
            </a:r>
            <a:endParaRPr kumimoji="0" lang="it-IT" sz="3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DIN"/>
              <a:ea typeface="+mj-ea"/>
              <a:cs typeface="+mj-cs"/>
            </a:endParaRPr>
          </a:p>
        </p:txBody>
      </p:sp>
      <p:cxnSp>
        <p:nvCxnSpPr>
          <p:cNvPr id="3" name="Connettore 1 2"/>
          <p:cNvCxnSpPr/>
          <p:nvPr/>
        </p:nvCxnSpPr>
        <p:spPr>
          <a:xfrm flipH="1" flipV="1">
            <a:off x="251521" y="3501008"/>
            <a:ext cx="7560839" cy="1589"/>
          </a:xfrm>
          <a:prstGeom prst="line">
            <a:avLst/>
          </a:prstGeom>
          <a:ln w="57150">
            <a:solidFill>
              <a:srgbClr val="F4CE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" name="Titolo 15"/>
          <p:cNvSpPr txBox="1">
            <a:spLocks/>
          </p:cNvSpPr>
          <p:nvPr/>
        </p:nvSpPr>
        <p:spPr bwMode="auto">
          <a:xfrm>
            <a:off x="492914" y="323531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3800" b="1" dirty="0" smtClean="0">
                <a:latin typeface="DIN"/>
                <a:ea typeface="+mj-ea"/>
                <a:cs typeface="+mj-cs"/>
              </a:rPr>
              <a:t>SISTEMA COMPETITIVO</a:t>
            </a:r>
            <a:endParaRPr kumimoji="0" lang="it-IT" sz="3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DIN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0058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egnaposto numero diapositiva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470DA-29CE-43C6-8192-D59AC96D3477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  <p:sp>
        <p:nvSpPr>
          <p:cNvPr id="37" name="Segnaposto numero diapositiva 1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F470DA-29CE-43C6-8192-D59AC96D347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2" name="Segnaposto numero diapositiva 14"/>
          <p:cNvSpPr txBox="1">
            <a:spLocks/>
          </p:cNvSpPr>
          <p:nvPr/>
        </p:nvSpPr>
        <p:spPr>
          <a:xfrm>
            <a:off x="307180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F470DA-29CE-43C6-8192-D59AC96D347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Titolo 4"/>
          <p:cNvSpPr txBox="1">
            <a:spLocks/>
          </p:cNvSpPr>
          <p:nvPr/>
        </p:nvSpPr>
        <p:spPr>
          <a:xfrm>
            <a:off x="-32" y="-24"/>
            <a:ext cx="9144032" cy="5715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  <a:latin typeface="DIN"/>
                <a:ea typeface="+mj-ea"/>
                <a:cs typeface="+mj-cs"/>
              </a:rPr>
              <a:t>    </a:t>
            </a:r>
            <a:r>
              <a:rPr lang="it-IT" dirty="0" smtClean="0">
                <a:solidFill>
                  <a:schemeClr val="tx1"/>
                </a:solidFill>
                <a:latin typeface="DIN"/>
                <a:ea typeface="+mj-ea"/>
                <a:cs typeface="+mj-cs"/>
              </a:rPr>
              <a:t>PRODOTTI SOSTITUTIVI E POTENZIALI ENTRANTI</a:t>
            </a:r>
            <a:endParaRPr lang="it-IT" dirty="0">
              <a:solidFill>
                <a:schemeClr val="tx1"/>
              </a:solidFill>
              <a:latin typeface="DIN"/>
              <a:ea typeface="+mj-ea"/>
              <a:cs typeface="+mj-cs"/>
            </a:endParaRPr>
          </a:p>
        </p:txBody>
      </p:sp>
      <p:sp>
        <p:nvSpPr>
          <p:cNvPr id="61" name="CasellaDiTesto 60"/>
          <p:cNvSpPr txBox="1"/>
          <p:nvPr/>
        </p:nvSpPr>
        <p:spPr>
          <a:xfrm>
            <a:off x="1428728" y="2262351"/>
            <a:ext cx="47863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algn="just">
              <a:defRPr sz="2000" b="0">
                <a:effectLst/>
                <a:latin typeface="DIN"/>
              </a:defRPr>
            </a:lvl1pPr>
          </a:lstStyle>
          <a:p>
            <a:r>
              <a:rPr lang="it-IT" dirty="0"/>
              <a:t>CONCETTI-CHIAVE</a:t>
            </a:r>
          </a:p>
          <a:p>
            <a:endParaRPr lang="it-IT" dirty="0"/>
          </a:p>
          <a:p>
            <a:r>
              <a:rPr lang="it-IT" dirty="0"/>
              <a:t>ATTRATTIVITA’</a:t>
            </a:r>
          </a:p>
          <a:p>
            <a:r>
              <a:rPr lang="it-IT" dirty="0"/>
              <a:t>Oggettiva</a:t>
            </a:r>
          </a:p>
          <a:p>
            <a:r>
              <a:rPr lang="it-IT" dirty="0"/>
              <a:t>Soggettiva</a:t>
            </a:r>
          </a:p>
          <a:p>
            <a:endParaRPr lang="it-IT" dirty="0"/>
          </a:p>
          <a:p>
            <a:endParaRPr lang="it-IT" dirty="0"/>
          </a:p>
        </p:txBody>
      </p:sp>
      <p:cxnSp>
        <p:nvCxnSpPr>
          <p:cNvPr id="62" name="Connettore 1 61"/>
          <p:cNvCxnSpPr/>
          <p:nvPr/>
        </p:nvCxnSpPr>
        <p:spPr>
          <a:xfrm rot="16200000" flipV="1">
            <a:off x="500033" y="3000371"/>
            <a:ext cx="1571636" cy="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69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egnaposto numero diapositiva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470DA-29CE-43C6-8192-D59AC96D3477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  <p:sp>
        <p:nvSpPr>
          <p:cNvPr id="37" name="Segnaposto numero diapositiva 1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F470DA-29CE-43C6-8192-D59AC96D347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2" name="Segnaposto numero diapositiva 14"/>
          <p:cNvSpPr txBox="1">
            <a:spLocks/>
          </p:cNvSpPr>
          <p:nvPr/>
        </p:nvSpPr>
        <p:spPr>
          <a:xfrm>
            <a:off x="307180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F470DA-29CE-43C6-8192-D59AC96D347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Titolo 4"/>
          <p:cNvSpPr txBox="1">
            <a:spLocks/>
          </p:cNvSpPr>
          <p:nvPr/>
        </p:nvSpPr>
        <p:spPr>
          <a:xfrm>
            <a:off x="-32" y="-24"/>
            <a:ext cx="9144032" cy="5715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it-IT"/>
            </a:defPPr>
            <a:lvl1pPr fontAlgn="auto">
              <a:spcAft>
                <a:spcPts val="0"/>
              </a:spcAft>
              <a:defRPr>
                <a:solidFill>
                  <a:schemeClr val="tx1"/>
                </a:solidFill>
                <a:latin typeface="DIN"/>
                <a:ea typeface="+mj-ea"/>
                <a:cs typeface="+mj-cs"/>
              </a:defRPr>
            </a:lvl1pPr>
          </a:lstStyle>
          <a:p>
            <a:r>
              <a:rPr lang="it-IT" dirty="0"/>
              <a:t>    PRODOTTI SOSTITUTIVI E POTENZIALI ENTRANTI</a:t>
            </a:r>
          </a:p>
        </p:txBody>
      </p:sp>
      <p:sp>
        <p:nvSpPr>
          <p:cNvPr id="61" name="CasellaDiTesto 60"/>
          <p:cNvSpPr txBox="1"/>
          <p:nvPr/>
        </p:nvSpPr>
        <p:spPr>
          <a:xfrm>
            <a:off x="1428728" y="2190343"/>
            <a:ext cx="47863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u="sng" dirty="0" smtClean="0">
                <a:latin typeface="DIN"/>
              </a:rPr>
              <a:t>CONCETTI-CHIAVE</a:t>
            </a:r>
          </a:p>
          <a:p>
            <a:endParaRPr lang="it-IT" sz="2000" dirty="0" smtClean="0">
              <a:latin typeface="DIN"/>
            </a:endParaRPr>
          </a:p>
          <a:p>
            <a:pPr marL="269875" indent="-269875"/>
            <a:r>
              <a:rPr lang="it-IT" sz="2000" dirty="0" smtClean="0">
                <a:latin typeface="DIN"/>
              </a:rPr>
              <a:t>POTENZIALE </a:t>
            </a:r>
            <a:r>
              <a:rPr lang="it-IT" sz="2000" dirty="0" err="1" smtClean="0">
                <a:latin typeface="DIN"/>
              </a:rPr>
              <a:t>DI</a:t>
            </a:r>
            <a:r>
              <a:rPr lang="it-IT" sz="2000" dirty="0" smtClean="0">
                <a:latin typeface="DIN"/>
              </a:rPr>
              <a:t> MERCATO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sz="2000" dirty="0" smtClean="0">
                <a:latin typeface="DIN"/>
              </a:rPr>
              <a:t>Assoluto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sz="2000" dirty="0" smtClean="0">
                <a:latin typeface="DIN"/>
              </a:rPr>
              <a:t>Relativo</a:t>
            </a:r>
          </a:p>
          <a:p>
            <a:pPr marL="269875" indent="-269875">
              <a:buFont typeface="Arial" pitchFamily="34" charset="0"/>
              <a:buChar char="•"/>
            </a:pPr>
            <a:endParaRPr lang="it-IT" sz="2000" dirty="0" smtClean="0">
              <a:latin typeface="DIN"/>
            </a:endParaRPr>
          </a:p>
          <a:p>
            <a:pPr marL="269875" indent="-269875">
              <a:buFont typeface="Arial" pitchFamily="34" charset="0"/>
              <a:buChar char="•"/>
            </a:pPr>
            <a:endParaRPr lang="it-IT" sz="2000" dirty="0" smtClean="0">
              <a:latin typeface="DIN"/>
            </a:endParaRPr>
          </a:p>
        </p:txBody>
      </p:sp>
      <p:cxnSp>
        <p:nvCxnSpPr>
          <p:cNvPr id="62" name="Connettore 1 61"/>
          <p:cNvCxnSpPr/>
          <p:nvPr/>
        </p:nvCxnSpPr>
        <p:spPr>
          <a:xfrm rot="16200000" flipV="1">
            <a:off x="464314" y="3036090"/>
            <a:ext cx="1643074" cy="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8" name="Text Box 56"/>
          <p:cNvSpPr txBox="1">
            <a:spLocks noChangeArrowheads="1"/>
          </p:cNvSpPr>
          <p:nvPr/>
        </p:nvSpPr>
        <p:spPr bwMode="auto">
          <a:xfrm>
            <a:off x="4442659" y="2581145"/>
            <a:ext cx="101094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it-IT" sz="120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73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egnaposto numero diapositiva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470DA-29CE-43C6-8192-D59AC96D3477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  <p:sp>
        <p:nvSpPr>
          <p:cNvPr id="37" name="Segnaposto numero diapositiva 1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F470DA-29CE-43C6-8192-D59AC96D347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2" name="Segnaposto numero diapositiva 14"/>
          <p:cNvSpPr txBox="1">
            <a:spLocks/>
          </p:cNvSpPr>
          <p:nvPr/>
        </p:nvSpPr>
        <p:spPr>
          <a:xfrm>
            <a:off x="307180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F470DA-29CE-43C6-8192-D59AC96D347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0" name="Gruppo 29"/>
          <p:cNvGrpSpPr/>
          <p:nvPr/>
        </p:nvGrpSpPr>
        <p:grpSpPr>
          <a:xfrm>
            <a:off x="2352996" y="1571612"/>
            <a:ext cx="6362408" cy="3786214"/>
            <a:chOff x="4202793" y="3003023"/>
            <a:chExt cx="4945665" cy="2640555"/>
          </a:xfrm>
        </p:grpSpPr>
        <p:grpSp>
          <p:nvGrpSpPr>
            <p:cNvPr id="15" name="Group 64"/>
            <p:cNvGrpSpPr>
              <a:grpSpLocks/>
            </p:cNvGrpSpPr>
            <p:nvPr/>
          </p:nvGrpSpPr>
          <p:grpSpPr bwMode="auto">
            <a:xfrm>
              <a:off x="4202793" y="3003023"/>
              <a:ext cx="1896696" cy="2632329"/>
              <a:chOff x="1586" y="1235"/>
              <a:chExt cx="1621" cy="2240"/>
            </a:xfrm>
          </p:grpSpPr>
          <p:sp>
            <p:nvSpPr>
              <p:cNvPr id="16" name="AutoShape 50"/>
              <p:cNvSpPr>
                <a:spLocks noChangeArrowheads="1"/>
              </p:cNvSpPr>
              <p:nvPr/>
            </p:nvSpPr>
            <p:spPr bwMode="auto">
              <a:xfrm>
                <a:off x="3088" y="1890"/>
                <a:ext cx="119" cy="192"/>
              </a:xfrm>
              <a:prstGeom prst="rightArrow">
                <a:avLst>
                  <a:gd name="adj1" fmla="val 50000"/>
                  <a:gd name="adj2" fmla="val 25000"/>
                </a:avLst>
              </a:prstGeom>
              <a:solidFill>
                <a:srgbClr val="00006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lIns="0" tIns="0" rIns="0" bIns="0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</p:txBody>
          </p:sp>
          <p:sp>
            <p:nvSpPr>
              <p:cNvPr id="17" name="AutoShape 54"/>
              <p:cNvSpPr>
                <a:spLocks noChangeArrowheads="1"/>
              </p:cNvSpPr>
              <p:nvPr/>
            </p:nvSpPr>
            <p:spPr bwMode="auto">
              <a:xfrm>
                <a:off x="1586" y="1235"/>
                <a:ext cx="1293" cy="2240"/>
              </a:xfrm>
              <a:prstGeom prst="can">
                <a:avLst>
                  <a:gd name="adj" fmla="val 17444"/>
                </a:avLst>
              </a:prstGeom>
              <a:ln w="38100">
                <a:solidFill>
                  <a:srgbClr val="0070C0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10800000" wrap="none" lIns="0" tIns="0" rIns="0" bIns="0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</p:txBody>
          </p:sp>
        </p:grpSp>
        <p:grpSp>
          <p:nvGrpSpPr>
            <p:cNvPr id="18" name="Group 66"/>
            <p:cNvGrpSpPr>
              <a:grpSpLocks/>
            </p:cNvGrpSpPr>
            <p:nvPr/>
          </p:nvGrpSpPr>
          <p:grpSpPr bwMode="auto">
            <a:xfrm>
              <a:off x="4202793" y="4758693"/>
              <a:ext cx="4435774" cy="884885"/>
              <a:chOff x="1586" y="2729"/>
              <a:chExt cx="3791" cy="753"/>
            </a:xfrm>
          </p:grpSpPr>
          <p:grpSp>
            <p:nvGrpSpPr>
              <p:cNvPr id="19" name="Group 62"/>
              <p:cNvGrpSpPr>
                <a:grpSpLocks/>
              </p:cNvGrpSpPr>
              <p:nvPr/>
            </p:nvGrpSpPr>
            <p:grpSpPr bwMode="auto">
              <a:xfrm>
                <a:off x="1586" y="2729"/>
                <a:ext cx="3791" cy="753"/>
                <a:chOff x="1586" y="2729"/>
                <a:chExt cx="3791" cy="753"/>
              </a:xfrm>
            </p:grpSpPr>
            <p:sp>
              <p:nvSpPr>
                <p:cNvPr id="21" name="AutoShape 33"/>
                <p:cNvSpPr>
                  <a:spLocks noChangeArrowheads="1"/>
                </p:cNvSpPr>
                <p:nvPr/>
              </p:nvSpPr>
              <p:spPr bwMode="auto">
                <a:xfrm>
                  <a:off x="1586" y="2729"/>
                  <a:ext cx="1293" cy="753"/>
                </a:xfrm>
                <a:prstGeom prst="can">
                  <a:avLst>
                    <a:gd name="adj" fmla="val 34528"/>
                  </a:avLst>
                </a:prstGeom>
                <a:ln>
                  <a:headEnd/>
                  <a:tailEnd/>
                </a:ln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wrap="none" lIns="0" tIns="0" rIns="0" bIns="0" anchor="ctr"/>
                <a:lstStyle/>
                <a:p>
                  <a:pPr algn="ctr" eaLnBrk="1" hangingPunct="1">
                    <a:spcBef>
                      <a:spcPct val="0"/>
                    </a:spcBef>
                    <a:buClrTx/>
                    <a:buFontTx/>
                    <a:buChar char="•"/>
                  </a:pPr>
                  <a:endParaRPr lang="it-IT">
                    <a:solidFill>
                      <a:srgbClr val="000066"/>
                    </a:solidFill>
                    <a:latin typeface="+mj-lt"/>
                  </a:endParaRPr>
                </a:p>
              </p:txBody>
            </p:sp>
            <p:sp>
              <p:nvSpPr>
                <p:cNvPr id="22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3351" y="3088"/>
                  <a:ext cx="2026" cy="16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ct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it-IT" dirty="0" smtClean="0">
                      <a:solidFill>
                        <a:srgbClr val="000066"/>
                      </a:solidFill>
                      <a:latin typeface="+mj-lt"/>
                    </a:rPr>
                    <a:t>TITOLARI </a:t>
                  </a:r>
                  <a:r>
                    <a:rPr lang="it-IT" dirty="0" err="1" smtClean="0">
                      <a:solidFill>
                        <a:srgbClr val="000066"/>
                      </a:solidFill>
                      <a:latin typeface="+mj-lt"/>
                    </a:rPr>
                    <a:t>DI</a:t>
                  </a:r>
                  <a:r>
                    <a:rPr lang="it-IT" dirty="0" smtClean="0">
                      <a:solidFill>
                        <a:srgbClr val="000066"/>
                      </a:solidFill>
                      <a:latin typeface="+mj-lt"/>
                    </a:rPr>
                    <a:t> NOSTRO PRODOTTO</a:t>
                  </a:r>
                  <a:endParaRPr lang="it-IT" dirty="0">
                    <a:solidFill>
                      <a:srgbClr val="000066"/>
                    </a:solidFill>
                    <a:latin typeface="+mj-lt"/>
                  </a:endParaRPr>
                </a:p>
              </p:txBody>
            </p:sp>
          </p:grpSp>
          <p:sp>
            <p:nvSpPr>
              <p:cNvPr id="20" name="AutoShape 38"/>
              <p:cNvSpPr>
                <a:spLocks noChangeArrowheads="1"/>
              </p:cNvSpPr>
              <p:nvPr/>
            </p:nvSpPr>
            <p:spPr bwMode="auto">
              <a:xfrm>
                <a:off x="3088" y="3071"/>
                <a:ext cx="119" cy="192"/>
              </a:xfrm>
              <a:prstGeom prst="rightArrow">
                <a:avLst>
                  <a:gd name="adj1" fmla="val 50000"/>
                  <a:gd name="adj2" fmla="val 25000"/>
                </a:avLst>
              </a:prstGeom>
              <a:solidFill>
                <a:srgbClr val="00006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lIns="0" tIns="0" rIns="0" bIns="0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</p:txBody>
          </p:sp>
        </p:grpSp>
        <p:grpSp>
          <p:nvGrpSpPr>
            <p:cNvPr id="23" name="Group 65"/>
            <p:cNvGrpSpPr>
              <a:grpSpLocks/>
            </p:cNvGrpSpPr>
            <p:nvPr/>
          </p:nvGrpSpPr>
          <p:grpSpPr bwMode="auto">
            <a:xfrm>
              <a:off x="4202793" y="4349742"/>
              <a:ext cx="4922518" cy="713314"/>
              <a:chOff x="1586" y="2381"/>
              <a:chExt cx="4207" cy="607"/>
            </a:xfrm>
          </p:grpSpPr>
          <p:sp>
            <p:nvSpPr>
              <p:cNvPr id="24" name="AutoShape 45"/>
              <p:cNvSpPr>
                <a:spLocks noChangeArrowheads="1"/>
              </p:cNvSpPr>
              <p:nvPr/>
            </p:nvSpPr>
            <p:spPr bwMode="auto">
              <a:xfrm>
                <a:off x="3088" y="2572"/>
                <a:ext cx="119" cy="192"/>
              </a:xfrm>
              <a:prstGeom prst="rightArrow">
                <a:avLst>
                  <a:gd name="adj1" fmla="val 50000"/>
                  <a:gd name="adj2" fmla="val 25000"/>
                </a:avLst>
              </a:prstGeom>
              <a:solidFill>
                <a:srgbClr val="00006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lIns="0" tIns="0" rIns="0" bIns="0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</p:txBody>
          </p:sp>
          <p:grpSp>
            <p:nvGrpSpPr>
              <p:cNvPr id="25" name="Group 63"/>
              <p:cNvGrpSpPr>
                <a:grpSpLocks/>
              </p:cNvGrpSpPr>
              <p:nvPr/>
            </p:nvGrpSpPr>
            <p:grpSpPr bwMode="auto">
              <a:xfrm>
                <a:off x="1586" y="2381"/>
                <a:ext cx="4207" cy="607"/>
                <a:chOff x="1586" y="2381"/>
                <a:chExt cx="4207" cy="607"/>
              </a:xfrm>
            </p:grpSpPr>
            <p:sp>
              <p:nvSpPr>
                <p:cNvPr id="26" name="AutoShape 41"/>
                <p:cNvSpPr>
                  <a:spLocks noChangeArrowheads="1"/>
                </p:cNvSpPr>
                <p:nvPr/>
              </p:nvSpPr>
              <p:spPr bwMode="auto">
                <a:xfrm>
                  <a:off x="1586" y="2381"/>
                  <a:ext cx="1293" cy="607"/>
                </a:xfrm>
                <a:prstGeom prst="can">
                  <a:avLst>
                    <a:gd name="adj" fmla="val 27843"/>
                  </a:avLst>
                </a:prstGeom>
                <a:solidFill>
                  <a:srgbClr val="FF0000"/>
                </a:solidFill>
                <a:ln>
                  <a:solidFill>
                    <a:srgbClr val="0070C0"/>
                  </a:solidFill>
                  <a:headEnd/>
                  <a:tailEnd/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none" lIns="0" tIns="0" rIns="0" bIns="0" anchor="ctr"/>
                <a:lstStyle/>
                <a:p>
                  <a:pPr algn="ctr" eaLnBrk="1" hangingPunct="1">
                    <a:spcBef>
                      <a:spcPct val="0"/>
                    </a:spcBef>
                    <a:buClrTx/>
                    <a:buFontTx/>
                    <a:buChar char="•"/>
                  </a:pPr>
                  <a:endParaRPr lang="it-IT">
                    <a:solidFill>
                      <a:srgbClr val="000066"/>
                    </a:solidFill>
                    <a:latin typeface="+mj-lt"/>
                  </a:endParaRPr>
                </a:p>
              </p:txBody>
            </p:sp>
            <p:sp>
              <p:nvSpPr>
                <p:cNvPr id="27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3299" y="2579"/>
                  <a:ext cx="2494" cy="16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it-IT" dirty="0" smtClean="0">
                      <a:solidFill>
                        <a:srgbClr val="000066"/>
                      </a:solidFill>
                      <a:latin typeface="+mj-lt"/>
                    </a:rPr>
                    <a:t> </a:t>
                  </a:r>
                  <a:endParaRPr lang="it-IT" dirty="0">
                    <a:solidFill>
                      <a:srgbClr val="000066"/>
                    </a:solidFill>
                    <a:latin typeface="+mj-lt"/>
                  </a:endParaRPr>
                </a:p>
              </p:txBody>
            </p:sp>
          </p:grpSp>
        </p:grpSp>
        <p:sp>
          <p:nvSpPr>
            <p:cNvPr id="28" name="Text Box 34"/>
            <p:cNvSpPr txBox="1">
              <a:spLocks noChangeArrowheads="1"/>
            </p:cNvSpPr>
            <p:nvPr/>
          </p:nvSpPr>
          <p:spPr bwMode="auto">
            <a:xfrm>
              <a:off x="6282054" y="4601656"/>
              <a:ext cx="2861946" cy="386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it-IT" dirty="0" smtClean="0">
                  <a:solidFill>
                    <a:srgbClr val="000066"/>
                  </a:solidFill>
                  <a:latin typeface="+mj-lt"/>
                </a:rPr>
                <a:t>TITOLARI </a:t>
              </a:r>
              <a:r>
                <a:rPr lang="it-IT" dirty="0" err="1" smtClean="0">
                  <a:solidFill>
                    <a:srgbClr val="000066"/>
                  </a:solidFill>
                  <a:latin typeface="+mj-lt"/>
                </a:rPr>
                <a:t>DI</a:t>
              </a:r>
              <a:r>
                <a:rPr lang="it-IT" dirty="0" smtClean="0">
                  <a:solidFill>
                    <a:srgbClr val="000066"/>
                  </a:solidFill>
                  <a:latin typeface="+mj-lt"/>
                </a:rPr>
                <a:t> STESSO PRODOTTO 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it-IT" dirty="0" smtClean="0">
                  <a:solidFill>
                    <a:srgbClr val="000066"/>
                  </a:solidFill>
                  <a:latin typeface="+mj-lt"/>
                </a:rPr>
                <a:t>PRESSO CONCORRENZA</a:t>
              </a:r>
              <a:endParaRPr lang="it-IT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29" name="Text Box 34"/>
            <p:cNvSpPr txBox="1">
              <a:spLocks noChangeArrowheads="1"/>
            </p:cNvSpPr>
            <p:nvPr/>
          </p:nvSpPr>
          <p:spPr bwMode="auto">
            <a:xfrm>
              <a:off x="6286512" y="3774048"/>
              <a:ext cx="2861946" cy="193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it-IT" dirty="0" smtClean="0">
                  <a:solidFill>
                    <a:srgbClr val="000066"/>
                  </a:solidFill>
                  <a:latin typeface="+mj-lt"/>
                </a:rPr>
                <a:t>CLIENTI SPROVVISTI </a:t>
              </a:r>
              <a:r>
                <a:rPr lang="it-IT" dirty="0" err="1" smtClean="0">
                  <a:solidFill>
                    <a:srgbClr val="000066"/>
                  </a:solidFill>
                  <a:latin typeface="+mj-lt"/>
                </a:rPr>
                <a:t>DI</a:t>
              </a:r>
              <a:r>
                <a:rPr lang="it-IT" dirty="0" smtClean="0">
                  <a:solidFill>
                    <a:srgbClr val="000066"/>
                  </a:solidFill>
                  <a:latin typeface="+mj-lt"/>
                </a:rPr>
                <a:t> PRODOTTO</a:t>
              </a:r>
              <a:endParaRPr lang="it-IT" dirty="0">
                <a:solidFill>
                  <a:srgbClr val="000066"/>
                </a:solidFill>
                <a:latin typeface="+mj-lt"/>
              </a:endParaRPr>
            </a:p>
          </p:txBody>
        </p:sp>
      </p:grpSp>
      <p:sp>
        <p:nvSpPr>
          <p:cNvPr id="31" name="Rettangolo 30"/>
          <p:cNvSpPr/>
          <p:nvPr/>
        </p:nvSpPr>
        <p:spPr>
          <a:xfrm>
            <a:off x="2786050" y="857232"/>
            <a:ext cx="3151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POTENZIALE </a:t>
            </a:r>
            <a:r>
              <a:rPr lang="it-IT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MERCATO</a:t>
            </a:r>
            <a:endParaRPr lang="it-IT" dirty="0"/>
          </a:p>
        </p:txBody>
      </p:sp>
      <p:cxnSp>
        <p:nvCxnSpPr>
          <p:cNvPr id="33" name="Connettore 1 32"/>
          <p:cNvCxnSpPr/>
          <p:nvPr/>
        </p:nvCxnSpPr>
        <p:spPr>
          <a:xfrm rot="5400000">
            <a:off x="818244" y="2749544"/>
            <a:ext cx="1643074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5" name="Connettore 1 34"/>
          <p:cNvCxnSpPr/>
          <p:nvPr/>
        </p:nvCxnSpPr>
        <p:spPr>
          <a:xfrm>
            <a:off x="2143108" y="1785926"/>
            <a:ext cx="8731" cy="350046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9" name="Titolo 4"/>
          <p:cNvSpPr txBox="1">
            <a:spLocks/>
          </p:cNvSpPr>
          <p:nvPr/>
        </p:nvSpPr>
        <p:spPr>
          <a:xfrm>
            <a:off x="-32" y="-24"/>
            <a:ext cx="9144032" cy="5715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it-IT"/>
            </a:defPPr>
            <a:lvl1pPr fontAlgn="auto">
              <a:spcAft>
                <a:spcPts val="0"/>
              </a:spcAft>
              <a:defRPr>
                <a:solidFill>
                  <a:schemeClr val="tx1"/>
                </a:solidFill>
                <a:latin typeface="DIN"/>
                <a:ea typeface="+mj-ea"/>
                <a:cs typeface="+mj-cs"/>
              </a:defRPr>
            </a:lvl1pPr>
          </a:lstStyle>
          <a:p>
            <a:r>
              <a:rPr lang="it-IT" dirty="0"/>
              <a:t>    PRODOTTI SOSTITUTIVI E POTENZIALI ENTRANTI</a:t>
            </a:r>
          </a:p>
        </p:txBody>
      </p:sp>
      <p:sp>
        <p:nvSpPr>
          <p:cNvPr id="50" name="CasellaDiTesto 49"/>
          <p:cNvSpPr txBox="1"/>
          <p:nvPr/>
        </p:nvSpPr>
        <p:spPr>
          <a:xfrm rot="16200000">
            <a:off x="279648" y="3453706"/>
            <a:ext cx="3357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latin typeface="+mj-lt"/>
              </a:rPr>
              <a:t>Potenziale assoluto</a:t>
            </a:r>
            <a:endParaRPr lang="it-IT" sz="1400" b="1" dirty="0">
              <a:latin typeface="+mj-lt"/>
            </a:endParaRPr>
          </a:p>
        </p:txBody>
      </p:sp>
      <p:sp>
        <p:nvSpPr>
          <p:cNvPr id="51" name="CasellaDiTesto 50"/>
          <p:cNvSpPr txBox="1"/>
          <p:nvPr/>
        </p:nvSpPr>
        <p:spPr>
          <a:xfrm rot="16200000">
            <a:off x="-192107" y="1810631"/>
            <a:ext cx="3357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latin typeface="+mj-lt"/>
              </a:rPr>
              <a:t>Potenziale  relativo</a:t>
            </a:r>
            <a:endParaRPr lang="it-IT" sz="1400" b="1" dirty="0">
              <a:latin typeface="+mj-lt"/>
            </a:endParaRPr>
          </a:p>
        </p:txBody>
      </p:sp>
      <p:cxnSp>
        <p:nvCxnSpPr>
          <p:cNvPr id="63" name="Connettore 1 62"/>
          <p:cNvCxnSpPr/>
          <p:nvPr/>
        </p:nvCxnSpPr>
        <p:spPr>
          <a:xfrm>
            <a:off x="1640575" y="1927213"/>
            <a:ext cx="285752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4" name="Connettore 1 63"/>
          <p:cNvCxnSpPr/>
          <p:nvPr/>
        </p:nvCxnSpPr>
        <p:spPr>
          <a:xfrm>
            <a:off x="1640575" y="3570287"/>
            <a:ext cx="285752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5" name="Connettore 1 64"/>
          <p:cNvCxnSpPr/>
          <p:nvPr/>
        </p:nvCxnSpPr>
        <p:spPr>
          <a:xfrm>
            <a:off x="2143108" y="1785926"/>
            <a:ext cx="294451" cy="1031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7" name="Connettore 1 66"/>
          <p:cNvCxnSpPr/>
          <p:nvPr/>
        </p:nvCxnSpPr>
        <p:spPr>
          <a:xfrm>
            <a:off x="2112329" y="5226229"/>
            <a:ext cx="294451" cy="1031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08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egnaposto numero diapositiva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470DA-29CE-43C6-8192-D59AC96D3477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  <p:sp>
        <p:nvSpPr>
          <p:cNvPr id="37" name="Segnaposto numero diapositiva 1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F470DA-29CE-43C6-8192-D59AC96D347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2" name="Segnaposto numero diapositiva 14"/>
          <p:cNvSpPr txBox="1">
            <a:spLocks/>
          </p:cNvSpPr>
          <p:nvPr/>
        </p:nvSpPr>
        <p:spPr>
          <a:xfrm>
            <a:off x="307180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F470DA-29CE-43C6-8192-D59AC96D347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Titolo 4"/>
          <p:cNvSpPr txBox="1">
            <a:spLocks/>
          </p:cNvSpPr>
          <p:nvPr/>
        </p:nvSpPr>
        <p:spPr>
          <a:xfrm>
            <a:off x="-32" y="-24"/>
            <a:ext cx="9144032" cy="5715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</a:t>
            </a:r>
            <a:r>
              <a:rPr lang="it-IT" sz="2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PRODOTTI SOSTITUTIVI E POTENZIALI ENTRANTI</a:t>
            </a:r>
            <a:endParaRPr lang="it-IT" sz="24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8" name="CasellaDiTesto 37"/>
          <p:cNvSpPr txBox="1"/>
          <p:nvPr/>
        </p:nvSpPr>
        <p:spPr>
          <a:xfrm>
            <a:off x="1285852" y="1643050"/>
            <a:ext cx="6166468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dirty="0" smtClean="0">
                <a:latin typeface="DIN"/>
              </a:rPr>
              <a:t>UNA VOLTA VERIFICATA ATTRATTIVITÀ, PERMEABILITÀ E POTENZIALE DEL SETTORE ADIACENTE, OCCORRE STABILIRE CON QUALE ASSETTO PRODOTTO/MERCATO/STRUTTURA OPERARE ANALIZZANDO I COMPORTAMENTI DEGLI INCUMBENT</a:t>
            </a:r>
          </a:p>
          <a:p>
            <a:pPr>
              <a:lnSpc>
                <a:spcPct val="150000"/>
              </a:lnSpc>
            </a:pPr>
            <a:endParaRPr lang="it-IT" dirty="0" smtClean="0">
              <a:latin typeface="DIN"/>
            </a:endParaRPr>
          </a:p>
        </p:txBody>
      </p:sp>
      <p:cxnSp>
        <p:nvCxnSpPr>
          <p:cNvPr id="45" name="Connettore 1 44"/>
          <p:cNvCxnSpPr/>
          <p:nvPr/>
        </p:nvCxnSpPr>
        <p:spPr>
          <a:xfrm rot="5400000" flipH="1" flipV="1">
            <a:off x="35687" y="2821777"/>
            <a:ext cx="2071702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46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egnaposto numero diapositiva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470DA-29CE-43C6-8192-D59AC96D3477}" type="slidenum">
              <a:rPr lang="it-IT" smtClean="0"/>
              <a:pPr>
                <a:defRPr/>
              </a:pPr>
              <a:t>14</a:t>
            </a:fld>
            <a:endParaRPr lang="it-IT"/>
          </a:p>
        </p:txBody>
      </p:sp>
      <p:sp>
        <p:nvSpPr>
          <p:cNvPr id="37" name="Segnaposto numero diapositiva 1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F470DA-29CE-43C6-8192-D59AC96D347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2" name="Segnaposto numero diapositiva 14"/>
          <p:cNvSpPr txBox="1">
            <a:spLocks/>
          </p:cNvSpPr>
          <p:nvPr/>
        </p:nvSpPr>
        <p:spPr>
          <a:xfrm>
            <a:off x="307180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F470DA-29CE-43C6-8192-D59AC96D347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Titolo 4"/>
          <p:cNvSpPr txBox="1">
            <a:spLocks/>
          </p:cNvSpPr>
          <p:nvPr/>
        </p:nvSpPr>
        <p:spPr>
          <a:xfrm>
            <a:off x="-32" y="-24"/>
            <a:ext cx="9144032" cy="5715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chemeClr val="tx1"/>
                </a:solidFill>
                <a:latin typeface="DIN"/>
                <a:ea typeface="+mj-ea"/>
                <a:cs typeface="+mj-cs"/>
              </a:rPr>
              <a:t>    PRODOTTI SOSTITUTIVI E POTENZIALI ENTRANTI</a:t>
            </a:r>
            <a:endParaRPr lang="it-IT" dirty="0">
              <a:solidFill>
                <a:schemeClr val="tx1"/>
              </a:solidFill>
              <a:latin typeface="DIN"/>
              <a:ea typeface="+mj-ea"/>
              <a:cs typeface="+mj-cs"/>
            </a:endParaRPr>
          </a:p>
        </p:txBody>
      </p:sp>
      <p:sp>
        <p:nvSpPr>
          <p:cNvPr id="38" name="CasellaDiTesto 37"/>
          <p:cNvSpPr txBox="1"/>
          <p:nvPr/>
        </p:nvSpPr>
        <p:spPr>
          <a:xfrm>
            <a:off x="1285852" y="1758295"/>
            <a:ext cx="65265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DIN"/>
              </a:rPr>
              <a:t>GRADO </a:t>
            </a:r>
            <a:r>
              <a:rPr lang="it-IT" sz="2000" dirty="0" err="1" smtClean="0">
                <a:latin typeface="DIN"/>
              </a:rPr>
              <a:t>DI</a:t>
            </a:r>
            <a:r>
              <a:rPr lang="it-IT" sz="2000" dirty="0" smtClean="0">
                <a:latin typeface="DIN"/>
              </a:rPr>
              <a:t> PROSSIMITA’* DEI POTENZIALI ENTRANTI RISPETTO ALLA NUOVA AREA </a:t>
            </a:r>
            <a:r>
              <a:rPr lang="it-IT" sz="2000" dirty="0" err="1" smtClean="0">
                <a:latin typeface="DIN"/>
              </a:rPr>
              <a:t>DI</a:t>
            </a:r>
            <a:r>
              <a:rPr lang="it-IT" sz="2000" dirty="0" smtClean="0">
                <a:latin typeface="DIN"/>
              </a:rPr>
              <a:t> BUSINESS</a:t>
            </a:r>
          </a:p>
          <a:p>
            <a:endParaRPr lang="it-IT" sz="2000" dirty="0" smtClean="0">
              <a:latin typeface="DIN"/>
            </a:endParaRPr>
          </a:p>
          <a:p>
            <a:endParaRPr lang="it-IT" sz="2000" dirty="0" smtClean="0">
              <a:latin typeface="DIN"/>
            </a:endParaRPr>
          </a:p>
          <a:p>
            <a:endParaRPr lang="it-IT" sz="2000" dirty="0" smtClean="0">
              <a:latin typeface="DIN"/>
            </a:endParaRPr>
          </a:p>
          <a:p>
            <a:pPr marL="269875" indent="-269875"/>
            <a:r>
              <a:rPr lang="it-IT" sz="2000" dirty="0" smtClean="0">
                <a:latin typeface="DIN"/>
              </a:rPr>
              <a:t>* Livello di padronanza dei </a:t>
            </a:r>
            <a:r>
              <a:rPr lang="it-IT" sz="2000" dirty="0" err="1" smtClean="0">
                <a:latin typeface="DIN"/>
              </a:rPr>
              <a:t>value</a:t>
            </a:r>
            <a:r>
              <a:rPr lang="it-IT" sz="2000" dirty="0" smtClean="0">
                <a:latin typeface="DIN"/>
              </a:rPr>
              <a:t> driver e dei componenti del nuovo settore</a:t>
            </a:r>
          </a:p>
        </p:txBody>
      </p:sp>
      <p:cxnSp>
        <p:nvCxnSpPr>
          <p:cNvPr id="45" name="Connettore 1 44"/>
          <p:cNvCxnSpPr/>
          <p:nvPr/>
        </p:nvCxnSpPr>
        <p:spPr>
          <a:xfrm flipH="1" flipV="1">
            <a:off x="1071538" y="1785927"/>
            <a:ext cx="1" cy="243516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659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egnaposto numero diapositiva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470DA-29CE-43C6-8192-D59AC96D3477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  <p:sp>
        <p:nvSpPr>
          <p:cNvPr id="36" name="Segnaposto numero diapositiva 14"/>
          <p:cNvSpPr txBox="1">
            <a:spLocks/>
          </p:cNvSpPr>
          <p:nvPr/>
        </p:nvSpPr>
        <p:spPr>
          <a:xfrm>
            <a:off x="307180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F470DA-29CE-43C6-8192-D59AC96D347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2" name="Gruppo 26"/>
          <p:cNvGrpSpPr>
            <a:grpSpLocks noChangeAspect="1"/>
          </p:cNvGrpSpPr>
          <p:nvPr/>
        </p:nvGrpSpPr>
        <p:grpSpPr>
          <a:xfrm>
            <a:off x="2240027" y="1360519"/>
            <a:ext cx="4078927" cy="3873227"/>
            <a:chOff x="3152800" y="2325693"/>
            <a:chExt cx="3175000" cy="2882900"/>
          </a:xfrm>
        </p:grpSpPr>
        <p:sp>
          <p:nvSpPr>
            <p:cNvPr id="40" name="Oval 9"/>
            <p:cNvSpPr>
              <a:spLocks noChangeArrowheads="1"/>
            </p:cNvSpPr>
            <p:nvPr/>
          </p:nvSpPr>
          <p:spPr bwMode="auto">
            <a:xfrm>
              <a:off x="3152800" y="2325693"/>
              <a:ext cx="3175000" cy="2882900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lIns="96838" tIns="49212" rIns="96838" bIns="49212" anchor="ctr"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41" name="Oval 8"/>
            <p:cNvSpPr>
              <a:spLocks noChangeArrowheads="1"/>
            </p:cNvSpPr>
            <p:nvPr/>
          </p:nvSpPr>
          <p:spPr bwMode="auto">
            <a:xfrm>
              <a:off x="3914775" y="3025775"/>
              <a:ext cx="1625600" cy="1435100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6838" tIns="49212" rIns="96838" bIns="49212" anchor="ctr"/>
            <a:lstStyle/>
            <a:p>
              <a:endParaRPr lang="it-IT">
                <a:latin typeface="Calibri" pitchFamily="34" charset="0"/>
              </a:endParaRPr>
            </a:p>
          </p:txBody>
        </p:sp>
      </p:grpSp>
      <p:grpSp>
        <p:nvGrpSpPr>
          <p:cNvPr id="42" name="Gruppo 41"/>
          <p:cNvGrpSpPr>
            <a:grpSpLocks noChangeAspect="1"/>
          </p:cNvGrpSpPr>
          <p:nvPr/>
        </p:nvGrpSpPr>
        <p:grpSpPr>
          <a:xfrm>
            <a:off x="2441354" y="1678461"/>
            <a:ext cx="3449266" cy="3304945"/>
            <a:chOff x="3214679" y="1928802"/>
            <a:chExt cx="2928957" cy="2806406"/>
          </a:xfrm>
        </p:grpSpPr>
        <p:sp>
          <p:nvSpPr>
            <p:cNvPr id="43" name="Text Box 11"/>
            <p:cNvSpPr txBox="1">
              <a:spLocks noChangeArrowheads="1"/>
            </p:cNvSpPr>
            <p:nvPr/>
          </p:nvSpPr>
          <p:spPr bwMode="auto">
            <a:xfrm>
              <a:off x="4071934" y="3071810"/>
              <a:ext cx="1312866" cy="3456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6838" tIns="49212" rIns="96838" bIns="49212">
              <a:spAutoFit/>
            </a:bodyPr>
            <a:lstStyle/>
            <a:p>
              <a:pPr algn="ctr" defTabSz="788988" fontAlgn="auto">
                <a:spcBef>
                  <a:spcPct val="50000"/>
                </a:spcBef>
                <a:spcAft>
                  <a:spcPts val="0"/>
                </a:spcAft>
                <a:buFont typeface="Monotype Sorts" pitchFamily="2" charset="2"/>
                <a:buNone/>
                <a:defRPr/>
              </a:pPr>
              <a:r>
                <a:rPr lang="it-IT" sz="1600" b="1" dirty="0" smtClean="0">
                  <a:solidFill>
                    <a:schemeClr val="bg1"/>
                  </a:solidFill>
                  <a:latin typeface="+mn-lt"/>
                </a:rPr>
                <a:t>INCUMBENT</a:t>
              </a:r>
              <a:endParaRPr lang="it-IT" sz="1600" b="1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44" name="Text Box 12"/>
            <p:cNvSpPr txBox="1">
              <a:spLocks noChangeArrowheads="1"/>
            </p:cNvSpPr>
            <p:nvPr/>
          </p:nvSpPr>
          <p:spPr bwMode="auto">
            <a:xfrm>
              <a:off x="4071934" y="4143380"/>
              <a:ext cx="1311276" cy="5918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6838" tIns="49212" rIns="96838" bIns="49212">
              <a:spAutoFit/>
            </a:bodyPr>
            <a:lstStyle/>
            <a:p>
              <a:pPr algn="ctr" defTabSz="788988" fontAlgn="auto">
                <a:spcBef>
                  <a:spcPct val="50000"/>
                </a:spcBef>
                <a:spcAft>
                  <a:spcPts val="0"/>
                </a:spcAft>
                <a:buFont typeface="Monotype Sorts" pitchFamily="2" charset="2"/>
                <a:buNone/>
                <a:defRPr/>
              </a:pPr>
              <a:r>
                <a:rPr lang="it-IT" sz="1600" b="1" dirty="0" smtClean="0">
                  <a:solidFill>
                    <a:schemeClr val="bg1"/>
                  </a:solidFill>
                  <a:latin typeface="+mn-lt"/>
                </a:rPr>
                <a:t>POTENZIALI ENTRANTI</a:t>
              </a:r>
              <a:endParaRPr lang="it-IT" sz="1600" b="1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46" name="Text Box 12"/>
            <p:cNvSpPr txBox="1">
              <a:spLocks noChangeArrowheads="1"/>
            </p:cNvSpPr>
            <p:nvPr/>
          </p:nvSpPr>
          <p:spPr bwMode="auto">
            <a:xfrm rot="16200000">
              <a:off x="2831932" y="3168806"/>
              <a:ext cx="1357322" cy="5918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6838" tIns="49212" rIns="96838" bIns="49212">
              <a:spAutoFit/>
            </a:bodyPr>
            <a:lstStyle/>
            <a:p>
              <a:pPr algn="ctr" defTabSz="788988" fontAlgn="auto">
                <a:spcBef>
                  <a:spcPct val="50000"/>
                </a:spcBef>
                <a:spcAft>
                  <a:spcPts val="0"/>
                </a:spcAft>
                <a:buFont typeface="Monotype Sorts" pitchFamily="2" charset="2"/>
                <a:buNone/>
                <a:defRPr/>
              </a:pPr>
              <a:r>
                <a:rPr lang="it-IT" sz="1600" b="1" dirty="0" smtClean="0">
                  <a:solidFill>
                    <a:schemeClr val="bg1"/>
                  </a:solidFill>
                  <a:latin typeface="+mn-lt"/>
                </a:rPr>
                <a:t>PRODOTTI SOSTITUTIVI</a:t>
              </a:r>
              <a:endParaRPr lang="it-IT" sz="1600" b="1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117980" y="1928802"/>
              <a:ext cx="1168400" cy="3456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6838" tIns="49212" rIns="96838" bIns="49212">
              <a:spAutoFit/>
            </a:bodyPr>
            <a:lstStyle/>
            <a:p>
              <a:pPr algn="ctr" defTabSz="788988" fontAlgn="auto">
                <a:spcBef>
                  <a:spcPct val="50000"/>
                </a:spcBef>
                <a:spcAft>
                  <a:spcPts val="0"/>
                </a:spcAft>
                <a:buFont typeface="Monotype Sorts" pitchFamily="2" charset="2"/>
                <a:buNone/>
                <a:defRPr/>
              </a:pPr>
              <a:r>
                <a:rPr lang="it-IT" sz="1600" b="1" dirty="0" smtClean="0">
                  <a:solidFill>
                    <a:schemeClr val="bg1"/>
                  </a:solidFill>
                  <a:latin typeface="+mn-lt"/>
                </a:rPr>
                <a:t>CLIENTI</a:t>
              </a:r>
              <a:endParaRPr lang="it-IT" sz="1600" b="1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48" name="Text Box 12"/>
            <p:cNvSpPr txBox="1">
              <a:spLocks noChangeArrowheads="1"/>
            </p:cNvSpPr>
            <p:nvPr/>
          </p:nvSpPr>
          <p:spPr bwMode="auto">
            <a:xfrm rot="5400000">
              <a:off x="5386633" y="3268893"/>
              <a:ext cx="1168400" cy="3456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6838" tIns="49212" rIns="96838" bIns="49212">
              <a:spAutoFit/>
            </a:bodyPr>
            <a:lstStyle/>
            <a:p>
              <a:pPr algn="ctr" defTabSz="788988" fontAlgn="auto">
                <a:spcBef>
                  <a:spcPct val="50000"/>
                </a:spcBef>
                <a:spcAft>
                  <a:spcPts val="0"/>
                </a:spcAft>
                <a:buFont typeface="Monotype Sorts" pitchFamily="2" charset="2"/>
                <a:buNone/>
                <a:defRPr/>
              </a:pPr>
              <a:r>
                <a:rPr lang="it-IT" sz="1600" b="1" dirty="0" smtClean="0">
                  <a:solidFill>
                    <a:schemeClr val="bg1"/>
                  </a:solidFill>
                  <a:latin typeface="+mn-lt"/>
                </a:rPr>
                <a:t>FORNITORI</a:t>
              </a:r>
              <a:endParaRPr lang="it-IT" sz="1600" b="1" dirty="0">
                <a:solidFill>
                  <a:schemeClr val="bg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375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egnaposto numero diapositiva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470DA-29CE-43C6-8192-D59AC96D3477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  <p:sp>
        <p:nvSpPr>
          <p:cNvPr id="36" name="Segnaposto numero diapositiva 14"/>
          <p:cNvSpPr txBox="1">
            <a:spLocks/>
          </p:cNvSpPr>
          <p:nvPr/>
        </p:nvSpPr>
        <p:spPr>
          <a:xfrm>
            <a:off x="307180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F470DA-29CE-43C6-8192-D59AC96D347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Titolo 4"/>
          <p:cNvSpPr txBox="1">
            <a:spLocks/>
          </p:cNvSpPr>
          <p:nvPr/>
        </p:nvSpPr>
        <p:spPr>
          <a:xfrm>
            <a:off x="-32" y="-24"/>
            <a:ext cx="9144032" cy="5715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chemeClr val="tx1"/>
                </a:solidFill>
                <a:latin typeface="DIN"/>
                <a:ea typeface="+mj-ea"/>
                <a:cs typeface="+mj-cs"/>
              </a:rPr>
              <a:t>    IL CONTESTO COMPETITIVO</a:t>
            </a:r>
            <a:endParaRPr lang="it-IT" dirty="0">
              <a:solidFill>
                <a:schemeClr val="tx1"/>
              </a:solidFill>
              <a:latin typeface="DIN"/>
              <a:ea typeface="+mj-ea"/>
              <a:cs typeface="+mj-cs"/>
            </a:endParaRPr>
          </a:p>
        </p:txBody>
      </p:sp>
      <p:sp>
        <p:nvSpPr>
          <p:cNvPr id="25" name="Oval 8"/>
          <p:cNvSpPr>
            <a:spLocks noChangeArrowheads="1"/>
          </p:cNvSpPr>
          <p:nvPr/>
        </p:nvSpPr>
        <p:spPr bwMode="auto">
          <a:xfrm>
            <a:off x="3844598" y="2409550"/>
            <a:ext cx="1773382" cy="1637238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6838" tIns="49212" rIns="96838" bIns="49212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39" name="CasellaDiTesto 38"/>
          <p:cNvSpPr txBox="1"/>
          <p:nvPr/>
        </p:nvSpPr>
        <p:spPr>
          <a:xfrm>
            <a:off x="1571604" y="3000372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"/>
              </a:rPr>
              <a:t>GLI OPERATORI	        </a:t>
            </a:r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"/>
              </a:rPr>
              <a:t>INCUMBENT 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N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2295577" y="436510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it-IT" dirty="0" smtClean="0">
                <a:latin typeface="DIN"/>
              </a:rPr>
              <a:t>concentrazione</a:t>
            </a:r>
            <a:endParaRPr lang="it-IT" dirty="0">
              <a:latin typeface="DIN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it-IT" dirty="0" smtClean="0">
                <a:latin typeface="DIN"/>
              </a:rPr>
              <a:t>Differenziazione esistente</a:t>
            </a:r>
            <a:endParaRPr lang="it-IT" dirty="0">
              <a:latin typeface="DIN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it-IT" dirty="0" smtClean="0">
                <a:latin typeface="DIN"/>
              </a:rPr>
              <a:t>Barriere in ingresso/uscita</a:t>
            </a:r>
            <a:endParaRPr lang="it-IT" dirty="0">
              <a:latin typeface="DIN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it-IT" dirty="0" smtClean="0">
                <a:latin typeface="DIN"/>
              </a:rPr>
              <a:t>Capacità in eccesso </a:t>
            </a:r>
            <a:endParaRPr lang="it-IT" dirty="0">
              <a:latin typeface="DIN"/>
            </a:endParaRPr>
          </a:p>
        </p:txBody>
      </p:sp>
    </p:spTree>
    <p:extLst>
      <p:ext uri="{BB962C8B-B14F-4D97-AF65-F5344CB8AC3E}">
        <p14:creationId xmlns:p14="http://schemas.microsoft.com/office/powerpoint/2010/main" val="253775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9"/>
          <p:cNvSpPr>
            <a:spLocks noChangeArrowheads="1"/>
          </p:cNvSpPr>
          <p:nvPr/>
        </p:nvSpPr>
        <p:spPr bwMode="auto">
          <a:xfrm>
            <a:off x="2930720" y="764704"/>
            <a:ext cx="3463636" cy="3288965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96838" tIns="49212" rIns="96838" bIns="49212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26" name="Segnaposto numero diapositiva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470DA-29CE-43C6-8192-D59AC96D3477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  <p:sp>
        <p:nvSpPr>
          <p:cNvPr id="36" name="Segnaposto numero diapositiva 14"/>
          <p:cNvSpPr txBox="1">
            <a:spLocks/>
          </p:cNvSpPr>
          <p:nvPr/>
        </p:nvSpPr>
        <p:spPr>
          <a:xfrm>
            <a:off x="307180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F470DA-29CE-43C6-8192-D59AC96D347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179250" y="1761447"/>
            <a:ext cx="8572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871788" algn="l"/>
              </a:tabLst>
            </a:pP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"/>
              </a:rPr>
              <a:t>I SOGGETTI ESTERNI:	</a:t>
            </a:r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"/>
              </a:rPr>
              <a:t>CLIENTI</a:t>
            </a:r>
          </a:p>
          <a:p>
            <a:pPr>
              <a:tabLst>
                <a:tab pos="2871788" algn="l"/>
              </a:tabLst>
            </a:pPr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"/>
              </a:rPr>
              <a:t>	FORNITORI</a:t>
            </a:r>
          </a:p>
          <a:p>
            <a:pPr>
              <a:tabLst>
                <a:tab pos="2871788" algn="l"/>
              </a:tabLst>
            </a:pPr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"/>
              </a:rPr>
              <a:t>	POTENZIALI ENTRANTI</a:t>
            </a:r>
            <a:endParaRPr lang="it-IT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N"/>
            </a:endParaRPr>
          </a:p>
        </p:txBody>
      </p:sp>
      <p:sp>
        <p:nvSpPr>
          <p:cNvPr id="27" name="Titolo 4"/>
          <p:cNvSpPr txBox="1">
            <a:spLocks/>
          </p:cNvSpPr>
          <p:nvPr/>
        </p:nvSpPr>
        <p:spPr>
          <a:xfrm>
            <a:off x="-32" y="-24"/>
            <a:ext cx="9144032" cy="5715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  <a:latin typeface="DIN"/>
                <a:ea typeface="+mj-ea"/>
                <a:cs typeface="+mj-cs"/>
              </a:rPr>
              <a:t>    </a:t>
            </a:r>
            <a:r>
              <a:rPr lang="it-IT" dirty="0" smtClean="0">
                <a:solidFill>
                  <a:schemeClr val="tx1"/>
                </a:solidFill>
                <a:latin typeface="DIN"/>
                <a:ea typeface="+mj-ea"/>
                <a:cs typeface="+mj-cs"/>
              </a:rPr>
              <a:t>IL CONTESTO COMPETITIVO</a:t>
            </a:r>
            <a:endParaRPr lang="it-IT" dirty="0">
              <a:solidFill>
                <a:schemeClr val="tx1"/>
              </a:solidFill>
              <a:latin typeface="DIN"/>
              <a:ea typeface="+mj-ea"/>
              <a:cs typeface="+mj-cs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615604" y="4066943"/>
            <a:ext cx="44677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it-IT" sz="1400" dirty="0" smtClean="0">
                <a:latin typeface="DIN"/>
              </a:rPr>
              <a:t>Sensibilità al prezzo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it-IT" sz="1400" dirty="0" smtClean="0">
                <a:latin typeface="DIN"/>
              </a:rPr>
              <a:t>Concorrenza tra acquirenti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it-IT" sz="1400" dirty="0" smtClean="0">
                <a:latin typeface="DIN"/>
              </a:rPr>
              <a:t>Costo del prodotto x sul totale</a:t>
            </a:r>
            <a:endParaRPr lang="it-IT" sz="1400" dirty="0">
              <a:latin typeface="DIN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it-IT" sz="1400" dirty="0" smtClean="0">
                <a:latin typeface="DIN"/>
              </a:rPr>
              <a:t>Potere contrattuale</a:t>
            </a:r>
            <a:endParaRPr lang="it-IT" sz="1400" dirty="0">
              <a:latin typeface="DIN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it-IT" sz="1400" dirty="0" smtClean="0">
                <a:latin typeface="DIN"/>
              </a:rPr>
              <a:t>capacità di integrazione verticale</a:t>
            </a:r>
          </a:p>
          <a:p>
            <a:r>
              <a:rPr lang="it-IT" sz="1400" dirty="0">
                <a:latin typeface="DIN"/>
              </a:rPr>
              <a:t>	</a:t>
            </a:r>
            <a:r>
              <a:rPr lang="it-IT" sz="1400" dirty="0" smtClean="0">
                <a:latin typeface="DIN"/>
              </a:rPr>
              <a:t>concentrazione</a:t>
            </a:r>
            <a:endParaRPr lang="it-IT" sz="1400" dirty="0">
              <a:latin typeface="DIN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68315" y="4081060"/>
            <a:ext cx="42402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it-IT" sz="1400" dirty="0" smtClean="0">
                <a:latin typeface="DIN"/>
              </a:rPr>
              <a:t>Potere contrattuale degli acquirenti</a:t>
            </a:r>
            <a:endParaRPr lang="it-IT" sz="1400" dirty="0">
              <a:latin typeface="DIN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it-IT" sz="1400" dirty="0" smtClean="0">
                <a:latin typeface="DIN"/>
              </a:rPr>
              <a:t>Minaccia di nuovi entranti</a:t>
            </a:r>
            <a:endParaRPr lang="it-IT" sz="1400" dirty="0">
              <a:latin typeface="DIN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it-IT" sz="1400" dirty="0" smtClean="0">
                <a:latin typeface="DIN"/>
              </a:rPr>
              <a:t>Propensione alla sostituzione del prodotto</a:t>
            </a:r>
            <a:endParaRPr lang="it-IT" sz="1400" dirty="0">
              <a:latin typeface="DIN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it-IT" sz="1400" dirty="0" smtClean="0">
                <a:latin typeface="DIN"/>
              </a:rPr>
              <a:t>Prezzi dei prodotti sostitutivi</a:t>
            </a:r>
            <a:endParaRPr lang="it-IT" sz="1400" dirty="0">
              <a:latin typeface="DIN"/>
            </a:endParaRPr>
          </a:p>
        </p:txBody>
      </p:sp>
    </p:spTree>
    <p:extLst>
      <p:ext uri="{BB962C8B-B14F-4D97-AF65-F5344CB8AC3E}">
        <p14:creationId xmlns:p14="http://schemas.microsoft.com/office/powerpoint/2010/main" val="224282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egnaposto numero diapositiva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470DA-29CE-43C6-8192-D59AC96D3477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  <p:sp>
        <p:nvSpPr>
          <p:cNvPr id="37" name="Segnaposto numero diapositiva 1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F470DA-29CE-43C6-8192-D59AC96D347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2" name="Segnaposto numero diapositiva 14"/>
          <p:cNvSpPr txBox="1">
            <a:spLocks/>
          </p:cNvSpPr>
          <p:nvPr/>
        </p:nvSpPr>
        <p:spPr>
          <a:xfrm>
            <a:off x="307180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F470DA-29CE-43C6-8192-D59AC96D347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Titolo 4"/>
          <p:cNvSpPr txBox="1">
            <a:spLocks/>
          </p:cNvSpPr>
          <p:nvPr/>
        </p:nvSpPr>
        <p:spPr>
          <a:xfrm>
            <a:off x="180528" y="-27384"/>
            <a:ext cx="9144000" cy="5715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chemeClr val="tx1"/>
                </a:solidFill>
                <a:latin typeface="DIN"/>
                <a:ea typeface="+mj-ea"/>
                <a:cs typeface="+mj-cs"/>
              </a:rPr>
              <a:t>BARRIERE ALL’INGRESSO</a:t>
            </a:r>
            <a:endParaRPr lang="it-IT" dirty="0">
              <a:solidFill>
                <a:schemeClr val="tx1"/>
              </a:solidFill>
              <a:latin typeface="DIN"/>
              <a:ea typeface="+mj-ea"/>
              <a:cs typeface="+mj-cs"/>
            </a:endParaRPr>
          </a:p>
        </p:txBody>
      </p:sp>
      <p:sp>
        <p:nvSpPr>
          <p:cNvPr id="61" name="CasellaDiTesto 60"/>
          <p:cNvSpPr txBox="1"/>
          <p:nvPr/>
        </p:nvSpPr>
        <p:spPr>
          <a:xfrm>
            <a:off x="1428728" y="1923956"/>
            <a:ext cx="58075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400" dirty="0" smtClean="0">
              <a:latin typeface="+mj-lt"/>
            </a:endParaRPr>
          </a:p>
          <a:p>
            <a:pPr marL="269875" indent="-269875">
              <a:buFont typeface="Arial" pitchFamily="34" charset="0"/>
              <a:buChar char="•"/>
            </a:pPr>
            <a:r>
              <a:rPr lang="it-IT" sz="2400" dirty="0" smtClean="0">
                <a:latin typeface="+mj-lt"/>
              </a:rPr>
              <a:t>ASSOLUTE O OGGETTIVE</a:t>
            </a:r>
          </a:p>
          <a:p>
            <a:pPr marL="269875" indent="-269875">
              <a:buFont typeface="Arial" pitchFamily="34" charset="0"/>
              <a:buChar char="•"/>
            </a:pPr>
            <a:endParaRPr lang="it-IT" sz="2400" dirty="0" smtClean="0">
              <a:latin typeface="+mj-lt"/>
            </a:endParaRPr>
          </a:p>
          <a:p>
            <a:pPr marL="269875" indent="-269875">
              <a:buFont typeface="Arial" pitchFamily="34" charset="0"/>
              <a:buChar char="•"/>
            </a:pPr>
            <a:r>
              <a:rPr lang="it-IT" sz="2400" dirty="0" smtClean="0">
                <a:latin typeface="+mj-lt"/>
              </a:rPr>
              <a:t>RELATIVE O SOGGETTIVE</a:t>
            </a:r>
          </a:p>
          <a:p>
            <a:pPr marL="269875" indent="-269875">
              <a:buFont typeface="Arial" pitchFamily="34" charset="0"/>
              <a:buChar char="•"/>
            </a:pPr>
            <a:endParaRPr lang="it-IT" sz="2400" dirty="0" smtClean="0">
              <a:latin typeface="+mj-lt"/>
            </a:endParaRPr>
          </a:p>
        </p:txBody>
      </p:sp>
      <p:cxnSp>
        <p:nvCxnSpPr>
          <p:cNvPr id="62" name="Connettore 1 61"/>
          <p:cNvCxnSpPr/>
          <p:nvPr/>
        </p:nvCxnSpPr>
        <p:spPr>
          <a:xfrm rot="16200000" flipV="1">
            <a:off x="464314" y="3036090"/>
            <a:ext cx="1643074" cy="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71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egnaposto numero diapositiva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470DA-29CE-43C6-8192-D59AC96D3477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  <p:sp>
        <p:nvSpPr>
          <p:cNvPr id="37" name="Segnaposto numero diapositiva 1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F470DA-29CE-43C6-8192-D59AC96D347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2" name="Segnaposto numero diapositiva 14"/>
          <p:cNvSpPr txBox="1">
            <a:spLocks/>
          </p:cNvSpPr>
          <p:nvPr/>
        </p:nvSpPr>
        <p:spPr>
          <a:xfrm>
            <a:off x="307180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F470DA-29CE-43C6-8192-D59AC96D347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Titolo 4"/>
          <p:cNvSpPr txBox="1">
            <a:spLocks/>
          </p:cNvSpPr>
          <p:nvPr/>
        </p:nvSpPr>
        <p:spPr>
          <a:xfrm>
            <a:off x="-32" y="-24"/>
            <a:ext cx="9144032" cy="5715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  <a:latin typeface="DIN"/>
                <a:ea typeface="+mj-ea"/>
                <a:cs typeface="+mj-cs"/>
              </a:rPr>
              <a:t>    </a:t>
            </a:r>
            <a:r>
              <a:rPr lang="it-IT" dirty="0" smtClean="0">
                <a:solidFill>
                  <a:schemeClr val="tx1"/>
                </a:solidFill>
                <a:latin typeface="DIN"/>
                <a:ea typeface="+mj-ea"/>
                <a:cs typeface="+mj-cs"/>
              </a:rPr>
              <a:t>BARRIERE ALL’INGRESSO</a:t>
            </a:r>
            <a:endParaRPr lang="it-IT" dirty="0">
              <a:solidFill>
                <a:schemeClr val="tx1"/>
              </a:solidFill>
              <a:latin typeface="DIN"/>
              <a:ea typeface="+mj-ea"/>
              <a:cs typeface="+mj-cs"/>
            </a:endParaRPr>
          </a:p>
        </p:txBody>
      </p:sp>
      <p:sp>
        <p:nvSpPr>
          <p:cNvPr id="61" name="CasellaDiTesto 60"/>
          <p:cNvSpPr txBox="1"/>
          <p:nvPr/>
        </p:nvSpPr>
        <p:spPr>
          <a:xfrm>
            <a:off x="1428728" y="2073938"/>
            <a:ext cx="51244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N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it-IT" sz="2000" dirty="0" smtClean="0">
                <a:latin typeface="DIN"/>
              </a:rPr>
              <a:t>ECONOMIE DI SCALA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000" dirty="0" smtClean="0">
                <a:latin typeface="DIN"/>
              </a:rPr>
              <a:t>BREVETTI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000" dirty="0" smtClean="0">
                <a:latin typeface="DIN"/>
              </a:rPr>
              <a:t>CONCESSIONI/REGOLAMENTAZIONI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000" dirty="0" smtClean="0">
                <a:latin typeface="DIN"/>
              </a:rPr>
              <a:t>DIMENSIONE DELL’INVESTIMENTO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000" dirty="0" smtClean="0">
                <a:latin typeface="DIN"/>
              </a:rPr>
              <a:t>FUNZIONI COMMERCIALI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000" dirty="0" smtClean="0">
                <a:latin typeface="DIN"/>
              </a:rPr>
              <a:t>COMPETENZE SPECIFICHE</a:t>
            </a:r>
          </a:p>
          <a:p>
            <a:pPr marL="269875" indent="-269875">
              <a:buFont typeface="Arial" pitchFamily="34" charset="0"/>
              <a:buChar char="•"/>
            </a:pPr>
            <a:endParaRPr lang="it-IT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N"/>
            </a:endParaRPr>
          </a:p>
        </p:txBody>
      </p:sp>
      <p:cxnSp>
        <p:nvCxnSpPr>
          <p:cNvPr id="62" name="Connettore 1 61"/>
          <p:cNvCxnSpPr/>
          <p:nvPr/>
        </p:nvCxnSpPr>
        <p:spPr>
          <a:xfrm flipV="1">
            <a:off x="1285851" y="2286562"/>
            <a:ext cx="0" cy="258259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501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uppo 77"/>
          <p:cNvGrpSpPr/>
          <p:nvPr/>
        </p:nvGrpSpPr>
        <p:grpSpPr>
          <a:xfrm>
            <a:off x="285720" y="1185863"/>
            <a:ext cx="7786742" cy="4333206"/>
            <a:chOff x="285720" y="1185863"/>
            <a:chExt cx="9156700" cy="5076826"/>
          </a:xfrm>
        </p:grpSpPr>
        <p:sp>
          <p:nvSpPr>
            <p:cNvPr id="62" name="Rectangle 2"/>
            <p:cNvSpPr>
              <a:spLocks noChangeArrowheads="1"/>
            </p:cNvSpPr>
            <p:nvPr/>
          </p:nvSpPr>
          <p:spPr bwMode="auto">
            <a:xfrm>
              <a:off x="2195482" y="1951038"/>
              <a:ext cx="4665663" cy="2717800"/>
            </a:xfrm>
            <a:prstGeom prst="rect">
              <a:avLst/>
            </a:prstGeom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style>
            <a:lnRef idx="0">
              <a:scrgbClr r="0" g="0" b="0"/>
            </a:lnRef>
            <a:fillRef idx="1001">
              <a:schemeClr val="lt2"/>
            </a:fillRef>
            <a:effectRef idx="0">
              <a:scrgbClr r="0" g="0" b="0"/>
            </a:effectRef>
            <a:fontRef idx="major"/>
          </p:style>
          <p:txBody>
            <a:bodyPr rot="10800000" wrap="none"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63" name="AutoShape 5"/>
            <p:cNvSpPr>
              <a:spLocks noChangeArrowheads="1"/>
            </p:cNvSpPr>
            <p:nvPr/>
          </p:nvSpPr>
          <p:spPr bwMode="auto">
            <a:xfrm>
              <a:off x="2686020" y="2139950"/>
              <a:ext cx="3708401" cy="2049463"/>
            </a:xfrm>
            <a:prstGeom prst="triangle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64" name="Text Box 6"/>
            <p:cNvSpPr txBox="1">
              <a:spLocks noChangeArrowheads="1"/>
            </p:cNvSpPr>
            <p:nvPr/>
          </p:nvSpPr>
          <p:spPr bwMode="auto">
            <a:xfrm>
              <a:off x="3765520" y="3321050"/>
              <a:ext cx="1587500" cy="288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1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it-IT" sz="1600" b="1" i="1" dirty="0">
                  <a:solidFill>
                    <a:srgbClr val="000066"/>
                  </a:solidFill>
                  <a:latin typeface="+mj-lt"/>
                </a:rPr>
                <a:t>CORE BUSINESS</a:t>
              </a:r>
            </a:p>
          </p:txBody>
        </p:sp>
        <p:sp>
          <p:nvSpPr>
            <p:cNvPr id="65" name="Text Box 7"/>
            <p:cNvSpPr txBox="1">
              <a:spLocks noChangeArrowheads="1"/>
            </p:cNvSpPr>
            <p:nvPr/>
          </p:nvSpPr>
          <p:spPr bwMode="auto">
            <a:xfrm>
              <a:off x="2376575" y="1185863"/>
              <a:ext cx="4125620" cy="540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 anchorCtr="1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it-IT" sz="3000" dirty="0">
                  <a:solidFill>
                    <a:srgbClr val="000066"/>
                  </a:solidFill>
                  <a:latin typeface="+mj-lt"/>
                </a:rPr>
                <a:t>Alcuni quesiti chiave</a:t>
              </a:r>
            </a:p>
          </p:txBody>
        </p:sp>
        <p:grpSp>
          <p:nvGrpSpPr>
            <p:cNvPr id="66" name="Group 8"/>
            <p:cNvGrpSpPr>
              <a:grpSpLocks/>
            </p:cNvGrpSpPr>
            <p:nvPr/>
          </p:nvGrpSpPr>
          <p:grpSpPr bwMode="auto">
            <a:xfrm>
              <a:off x="285720" y="4476751"/>
              <a:ext cx="3305175" cy="1785938"/>
              <a:chOff x="427" y="2820"/>
              <a:chExt cx="2082" cy="1125"/>
            </a:xfrm>
          </p:grpSpPr>
          <p:sp>
            <p:nvSpPr>
              <p:cNvPr id="67" name="Text Box 9"/>
              <p:cNvSpPr txBox="1">
                <a:spLocks noChangeArrowheads="1"/>
              </p:cNvSpPr>
              <p:nvPr/>
            </p:nvSpPr>
            <p:spPr bwMode="auto">
              <a:xfrm>
                <a:off x="427" y="3182"/>
                <a:ext cx="2082" cy="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1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+mj-lt"/>
                  </a:rPr>
                  <a:t>Devo considerare altre competenze, ad esempio tecnologiche, all’interno del </a:t>
                </a:r>
                <a:r>
                  <a:rPr kumimoji="0" lang="it-IT" sz="1400" b="1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+mj-lt"/>
                  </a:rPr>
                  <a:t>core</a:t>
                </a:r>
                <a:r>
                  <a:rPr kumimoji="0" lang="it-IT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+mj-lt"/>
                  </a:rPr>
                  <a:t> business? Come e in quali tempi dovrei colmare il mio divario?</a:t>
                </a:r>
              </a:p>
            </p:txBody>
          </p:sp>
          <p:sp>
            <p:nvSpPr>
              <p:cNvPr id="68" name="Line 10"/>
              <p:cNvSpPr>
                <a:spLocks noChangeShapeType="1"/>
              </p:cNvSpPr>
              <p:nvPr/>
            </p:nvSpPr>
            <p:spPr bwMode="auto">
              <a:xfrm flipH="1">
                <a:off x="1737" y="2820"/>
                <a:ext cx="345" cy="3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triangle" w="lg" len="lg"/>
              </a:ln>
              <a:effectLst/>
            </p:spPr>
            <p:txBody>
              <a:bodyPr rot="10800000" wrap="none"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</a:endParaRPr>
              </a:p>
            </p:txBody>
          </p:sp>
        </p:grpSp>
        <p:grpSp>
          <p:nvGrpSpPr>
            <p:cNvPr id="69" name="Group 11"/>
            <p:cNvGrpSpPr>
              <a:grpSpLocks/>
            </p:cNvGrpSpPr>
            <p:nvPr/>
          </p:nvGrpSpPr>
          <p:grpSpPr bwMode="auto">
            <a:xfrm>
              <a:off x="4798982" y="4449763"/>
              <a:ext cx="4073525" cy="1760537"/>
              <a:chOff x="3270" y="2803"/>
              <a:chExt cx="2566" cy="1109"/>
            </a:xfrm>
          </p:grpSpPr>
          <p:sp>
            <p:nvSpPr>
              <p:cNvPr id="70" name="Line 12"/>
              <p:cNvSpPr>
                <a:spLocks noChangeShapeType="1"/>
              </p:cNvSpPr>
              <p:nvPr/>
            </p:nvSpPr>
            <p:spPr bwMode="auto">
              <a:xfrm rot="16288535" flipH="1">
                <a:off x="4174" y="2798"/>
                <a:ext cx="345" cy="3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triangle" w="lg" len="lg"/>
              </a:ln>
              <a:effectLst/>
            </p:spPr>
            <p:txBody>
              <a:bodyPr rot="10800000" wrap="none"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</a:endParaRPr>
              </a:p>
            </p:txBody>
          </p:sp>
          <p:sp>
            <p:nvSpPr>
              <p:cNvPr id="71" name="Text Box 13"/>
              <p:cNvSpPr txBox="1">
                <a:spLocks noChangeArrowheads="1"/>
              </p:cNvSpPr>
              <p:nvPr/>
            </p:nvSpPr>
            <p:spPr bwMode="auto">
              <a:xfrm>
                <a:off x="3270" y="3162"/>
                <a:ext cx="2566" cy="7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 anchor="ctr" anchorCtr="1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+mj-lt"/>
                  </a:rPr>
                  <a:t>Quali sono le dinamiche competitive al di fuori della mia arena? Potrebbero verificarsi delle ricadute all’interno del mio </a:t>
                </a:r>
                <a:r>
                  <a:rPr kumimoji="0" lang="it-IT" sz="1400" b="1" i="1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+mj-lt"/>
                  </a:rPr>
                  <a:t>core</a:t>
                </a:r>
                <a:r>
                  <a:rPr kumimoji="0" lang="it-IT" sz="1400" b="1" i="1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+mj-lt"/>
                  </a:rPr>
                  <a:t> business</a:t>
                </a:r>
                <a:r>
                  <a:rPr kumimoji="0" lang="it-IT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+mj-lt"/>
                  </a:rPr>
                  <a:t>? Quali azioni dovrei intraprendere?</a:t>
                </a:r>
              </a:p>
            </p:txBody>
          </p:sp>
        </p:grpSp>
        <p:grpSp>
          <p:nvGrpSpPr>
            <p:cNvPr id="72" name="Group 14"/>
            <p:cNvGrpSpPr>
              <a:grpSpLocks/>
            </p:cNvGrpSpPr>
            <p:nvPr/>
          </p:nvGrpSpPr>
          <p:grpSpPr bwMode="auto">
            <a:xfrm>
              <a:off x="6576982" y="2709863"/>
              <a:ext cx="2865438" cy="1190625"/>
              <a:chOff x="4390" y="1707"/>
              <a:chExt cx="1805" cy="750"/>
            </a:xfrm>
          </p:grpSpPr>
          <p:sp>
            <p:nvSpPr>
              <p:cNvPr id="73" name="Line 15"/>
              <p:cNvSpPr>
                <a:spLocks noChangeShapeType="1"/>
              </p:cNvSpPr>
              <p:nvPr/>
            </p:nvSpPr>
            <p:spPr bwMode="auto">
              <a:xfrm>
                <a:off x="4390" y="2037"/>
                <a:ext cx="54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triangle" w="lg" len="lg"/>
              </a:ln>
              <a:effectLst/>
            </p:spPr>
            <p:txBody>
              <a:bodyPr rot="10800000" wrap="none"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</a:endParaRPr>
              </a:p>
            </p:txBody>
          </p:sp>
          <p:sp>
            <p:nvSpPr>
              <p:cNvPr id="74" name="Text Box 16"/>
              <p:cNvSpPr txBox="1">
                <a:spLocks noChangeArrowheads="1"/>
              </p:cNvSpPr>
              <p:nvPr/>
            </p:nvSpPr>
            <p:spPr bwMode="auto">
              <a:xfrm>
                <a:off x="4860" y="1707"/>
                <a:ext cx="1335" cy="7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 anchor="ctr" anchorCtr="1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+mj-lt"/>
                  </a:rPr>
                  <a:t>Come evolvono i profili dei clienti? Quali caratteristiche avvicinano i business?</a:t>
                </a:r>
              </a:p>
            </p:txBody>
          </p:sp>
        </p:grpSp>
        <p:sp>
          <p:nvSpPr>
            <p:cNvPr id="75" name="Line 21"/>
            <p:cNvSpPr>
              <a:spLocks noChangeShapeType="1"/>
            </p:cNvSpPr>
            <p:nvPr/>
          </p:nvSpPr>
          <p:spPr bwMode="auto">
            <a:xfrm>
              <a:off x="3432145" y="3146425"/>
              <a:ext cx="303212" cy="1730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 type="triangle" w="med" len="med"/>
              <a:tailEnd type="triangle" w="med" len="med"/>
            </a:ln>
            <a:effectLst/>
          </p:spPr>
          <p:txBody>
            <a:bodyPr rot="10800000" wrap="none"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76" name="Line 22"/>
            <p:cNvSpPr>
              <a:spLocks noChangeShapeType="1"/>
            </p:cNvSpPr>
            <p:nvPr/>
          </p:nvSpPr>
          <p:spPr bwMode="auto">
            <a:xfrm rot="3804609">
              <a:off x="4278283" y="4092575"/>
              <a:ext cx="303212" cy="1730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 type="triangle" w="med" len="med"/>
              <a:tailEnd type="triangle" w="med" len="med"/>
            </a:ln>
            <a:effectLst/>
          </p:spPr>
          <p:txBody>
            <a:bodyPr rot="10800000" wrap="none"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77" name="Line 23"/>
            <p:cNvSpPr>
              <a:spLocks noChangeShapeType="1"/>
            </p:cNvSpPr>
            <p:nvPr/>
          </p:nvSpPr>
          <p:spPr bwMode="auto">
            <a:xfrm rot="6016803">
              <a:off x="5513357" y="3335338"/>
              <a:ext cx="303213" cy="1730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 type="triangle" w="med" len="med"/>
              <a:tailEnd type="triangle" w="med" len="med"/>
            </a:ln>
            <a:effectLst/>
          </p:spPr>
          <p:txBody>
            <a:bodyPr rot="10800000" wrap="none"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endParaRPr>
            </a:p>
          </p:txBody>
        </p:sp>
      </p:grpSp>
      <p:sp>
        <p:nvSpPr>
          <p:cNvPr id="24" name="Segnaposto numero diapositiva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470DA-29CE-43C6-8192-D59AC96D3477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  <p:sp>
        <p:nvSpPr>
          <p:cNvPr id="25" name="Segnaposto numero diapositiva 1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F470DA-29CE-43C6-8192-D59AC96D347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Segnaposto numero diapositiva 14"/>
          <p:cNvSpPr txBox="1">
            <a:spLocks/>
          </p:cNvSpPr>
          <p:nvPr/>
        </p:nvSpPr>
        <p:spPr>
          <a:xfrm>
            <a:off x="307180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F470DA-29CE-43C6-8192-D59AC96D347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Titolo 4"/>
          <p:cNvSpPr txBox="1">
            <a:spLocks/>
          </p:cNvSpPr>
          <p:nvPr/>
        </p:nvSpPr>
        <p:spPr>
          <a:xfrm>
            <a:off x="-32" y="-27384"/>
            <a:ext cx="9144032" cy="5715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  <a:latin typeface="DIN"/>
                <a:ea typeface="+mj-ea"/>
                <a:cs typeface="+mj-cs"/>
              </a:rPr>
              <a:t>    </a:t>
            </a:r>
            <a:r>
              <a:rPr lang="it-IT" dirty="0" smtClean="0">
                <a:solidFill>
                  <a:schemeClr val="tx1"/>
                </a:solidFill>
                <a:latin typeface="DIN"/>
                <a:ea typeface="+mj-ea"/>
                <a:cs typeface="+mj-cs"/>
              </a:rPr>
              <a:t>PRODOTTI SOSTITUTIVI E POTENZIALI ENTRANTI</a:t>
            </a:r>
            <a:endParaRPr lang="it-IT" dirty="0">
              <a:solidFill>
                <a:schemeClr val="tx1"/>
              </a:solidFill>
              <a:latin typeface="DIN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4366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egnaposto numero diapositiva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470DA-29CE-43C6-8192-D59AC96D3477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  <p:sp>
        <p:nvSpPr>
          <p:cNvPr id="37" name="Segnaposto numero diapositiva 1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F470DA-29CE-43C6-8192-D59AC96D347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2" name="Segnaposto numero diapositiva 14"/>
          <p:cNvSpPr txBox="1">
            <a:spLocks/>
          </p:cNvSpPr>
          <p:nvPr/>
        </p:nvSpPr>
        <p:spPr>
          <a:xfrm>
            <a:off x="307180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F470DA-29CE-43C6-8192-D59AC96D347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Titolo 4"/>
          <p:cNvSpPr txBox="1">
            <a:spLocks/>
          </p:cNvSpPr>
          <p:nvPr/>
        </p:nvSpPr>
        <p:spPr>
          <a:xfrm>
            <a:off x="-32" y="-24"/>
            <a:ext cx="9144032" cy="5715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  <a:latin typeface="DIN"/>
                <a:ea typeface="+mj-ea"/>
                <a:cs typeface="+mj-cs"/>
              </a:rPr>
              <a:t>    </a:t>
            </a:r>
            <a:r>
              <a:rPr lang="it-IT" dirty="0" smtClean="0">
                <a:solidFill>
                  <a:schemeClr val="tx1"/>
                </a:solidFill>
                <a:latin typeface="DIN"/>
                <a:ea typeface="+mj-ea"/>
                <a:cs typeface="+mj-cs"/>
              </a:rPr>
              <a:t>PRODOTTI SOSTITUTIVI E POTENZIALI ENTRANTI</a:t>
            </a:r>
            <a:endParaRPr lang="it-IT" dirty="0">
              <a:solidFill>
                <a:schemeClr val="tx1"/>
              </a:solidFill>
              <a:latin typeface="DIN"/>
              <a:ea typeface="+mj-ea"/>
              <a:cs typeface="+mj-cs"/>
            </a:endParaRPr>
          </a:p>
        </p:txBody>
      </p:sp>
      <p:grpSp>
        <p:nvGrpSpPr>
          <p:cNvPr id="17" name="Group 2"/>
          <p:cNvGrpSpPr>
            <a:grpSpLocks/>
          </p:cNvGrpSpPr>
          <p:nvPr/>
        </p:nvGrpSpPr>
        <p:grpSpPr bwMode="auto">
          <a:xfrm>
            <a:off x="2290782" y="4287822"/>
            <a:ext cx="4995862" cy="534987"/>
            <a:chOff x="1169" y="2791"/>
            <a:chExt cx="3147" cy="337"/>
          </a:xfrm>
          <a:solidFill>
            <a:schemeClr val="bg1">
              <a:lumMod val="85000"/>
            </a:schemeClr>
          </a:solidFill>
        </p:grpSpPr>
        <p:grpSp>
          <p:nvGrpSpPr>
            <p:cNvPr id="18" name="Group 3"/>
            <p:cNvGrpSpPr>
              <a:grpSpLocks/>
            </p:cNvGrpSpPr>
            <p:nvPr/>
          </p:nvGrpSpPr>
          <p:grpSpPr bwMode="auto">
            <a:xfrm>
              <a:off x="1169" y="2791"/>
              <a:ext cx="3147" cy="337"/>
              <a:chOff x="1169" y="2791"/>
              <a:chExt cx="3147" cy="337"/>
            </a:xfrm>
            <a:grpFill/>
          </p:grpSpPr>
          <p:sp>
            <p:nvSpPr>
              <p:cNvPr id="20" name="Rectangle 4"/>
              <p:cNvSpPr>
                <a:spLocks noChangeArrowheads="1"/>
              </p:cNvSpPr>
              <p:nvPr/>
            </p:nvSpPr>
            <p:spPr bwMode="auto">
              <a:xfrm>
                <a:off x="1209" y="2826"/>
                <a:ext cx="3055" cy="255"/>
              </a:xfrm>
              <a:prstGeom prst="rect">
                <a:avLst/>
              </a:prstGeom>
              <a:grpFill/>
              <a:ln>
                <a:headEnd/>
                <a:tailEnd/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ot="10800000" wrap="none" lIns="0" tIns="0" rIns="0" bIns="0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1" name="Oval 5"/>
              <p:cNvSpPr>
                <a:spLocks noChangeArrowheads="1"/>
              </p:cNvSpPr>
              <p:nvPr/>
            </p:nvSpPr>
            <p:spPr bwMode="auto">
              <a:xfrm>
                <a:off x="1172" y="3046"/>
                <a:ext cx="92" cy="82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" name="Oval 6"/>
              <p:cNvSpPr>
                <a:spLocks noChangeArrowheads="1"/>
              </p:cNvSpPr>
              <p:nvPr/>
            </p:nvSpPr>
            <p:spPr bwMode="auto">
              <a:xfrm>
                <a:off x="4224" y="3031"/>
                <a:ext cx="92" cy="82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" name="Oval 7"/>
              <p:cNvSpPr>
                <a:spLocks noChangeArrowheads="1"/>
              </p:cNvSpPr>
              <p:nvPr/>
            </p:nvSpPr>
            <p:spPr bwMode="auto">
              <a:xfrm>
                <a:off x="1169" y="2791"/>
                <a:ext cx="92" cy="82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2002" y="2901"/>
              <a:ext cx="1518" cy="11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it-IT" sz="1200" b="1" dirty="0">
                  <a:latin typeface="Arial" charset="0"/>
                </a:rPr>
                <a:t>BUSINESS ADIACENTE</a:t>
              </a:r>
            </a:p>
          </p:txBody>
        </p:sp>
      </p:grpSp>
      <p:grpSp>
        <p:nvGrpSpPr>
          <p:cNvPr id="24" name="Group 9"/>
          <p:cNvGrpSpPr>
            <a:grpSpLocks/>
          </p:cNvGrpSpPr>
          <p:nvPr/>
        </p:nvGrpSpPr>
        <p:grpSpPr bwMode="auto">
          <a:xfrm>
            <a:off x="2276494" y="1135047"/>
            <a:ext cx="3179763" cy="3278187"/>
            <a:chOff x="1160" y="805"/>
            <a:chExt cx="2003" cy="2065"/>
          </a:xfrm>
          <a:solidFill>
            <a:schemeClr val="bg1">
              <a:lumMod val="85000"/>
            </a:schemeClr>
          </a:solidFill>
        </p:grpSpPr>
        <p:grpSp>
          <p:nvGrpSpPr>
            <p:cNvPr id="25" name="Group 10"/>
            <p:cNvGrpSpPr>
              <a:grpSpLocks/>
            </p:cNvGrpSpPr>
            <p:nvPr/>
          </p:nvGrpSpPr>
          <p:grpSpPr bwMode="auto">
            <a:xfrm>
              <a:off x="1160" y="805"/>
              <a:ext cx="2003" cy="2065"/>
              <a:chOff x="1160" y="805"/>
              <a:chExt cx="2003" cy="2065"/>
            </a:xfrm>
            <a:grpFill/>
          </p:grpSpPr>
          <p:sp>
            <p:nvSpPr>
              <p:cNvPr id="27" name="Rectangle 11"/>
              <p:cNvSpPr>
                <a:spLocks noChangeArrowheads="1"/>
              </p:cNvSpPr>
              <p:nvPr/>
            </p:nvSpPr>
            <p:spPr bwMode="auto">
              <a:xfrm>
                <a:off x="1209" y="854"/>
                <a:ext cx="1906" cy="1970"/>
              </a:xfrm>
              <a:prstGeom prst="rect">
                <a:avLst/>
              </a:prstGeom>
              <a:grpFill/>
              <a:ln>
                <a:noFill/>
                <a:headEnd/>
                <a:tailEnd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ot="10800000" wrap="none" lIns="0" tIns="0" rIns="0" bIns="0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" name="Oval 12"/>
              <p:cNvSpPr>
                <a:spLocks noChangeArrowheads="1"/>
              </p:cNvSpPr>
              <p:nvPr/>
            </p:nvSpPr>
            <p:spPr bwMode="auto">
              <a:xfrm>
                <a:off x="3071" y="805"/>
                <a:ext cx="92" cy="82"/>
              </a:xfrm>
              <a:prstGeom prst="ellipse">
                <a:avLst/>
              </a:prstGeom>
              <a:grpFill/>
              <a:ln>
                <a:noFill/>
                <a:headEnd/>
                <a:tailEnd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" name="Oval 13"/>
              <p:cNvSpPr>
                <a:spLocks noChangeArrowheads="1"/>
              </p:cNvSpPr>
              <p:nvPr/>
            </p:nvSpPr>
            <p:spPr bwMode="auto">
              <a:xfrm>
                <a:off x="1160" y="820"/>
                <a:ext cx="92" cy="82"/>
              </a:xfrm>
              <a:prstGeom prst="ellipse">
                <a:avLst/>
              </a:prstGeom>
              <a:grpFill/>
              <a:ln>
                <a:noFill/>
                <a:headEnd/>
                <a:tailEnd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" name="Oval 14"/>
              <p:cNvSpPr>
                <a:spLocks noChangeArrowheads="1"/>
              </p:cNvSpPr>
              <p:nvPr/>
            </p:nvSpPr>
            <p:spPr bwMode="auto">
              <a:xfrm>
                <a:off x="1166" y="2788"/>
                <a:ext cx="92" cy="82"/>
              </a:xfrm>
              <a:prstGeom prst="ellipse">
                <a:avLst/>
              </a:prstGeom>
              <a:grpFill/>
              <a:ln>
                <a:noFill/>
                <a:headEnd/>
                <a:tailEnd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6" name="Text Box 15"/>
            <p:cNvSpPr txBox="1">
              <a:spLocks noChangeArrowheads="1"/>
            </p:cNvSpPr>
            <p:nvPr/>
          </p:nvSpPr>
          <p:spPr bwMode="auto">
            <a:xfrm>
              <a:off x="1338" y="1179"/>
              <a:ext cx="1018" cy="233"/>
            </a:xfrm>
            <a:prstGeom prst="rect">
              <a:avLst/>
            </a:prstGeom>
            <a:grpFill/>
            <a:ln>
              <a:noFill/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it-IT" sz="1200" b="1" i="1" dirty="0">
                  <a:solidFill>
                    <a:schemeClr val="tx1"/>
                  </a:solidFill>
                  <a:latin typeface="Arial" charset="0"/>
                </a:rPr>
                <a:t>BUSINESS ADIACENTE</a:t>
              </a:r>
              <a:endParaRPr lang="it-IT" sz="1200" b="1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grpSp>
        <p:nvGrpSpPr>
          <p:cNvPr id="31" name="Group 16"/>
          <p:cNvGrpSpPr>
            <a:grpSpLocks/>
          </p:cNvGrpSpPr>
          <p:nvPr/>
        </p:nvGrpSpPr>
        <p:grpSpPr bwMode="auto">
          <a:xfrm>
            <a:off x="3481407" y="2251059"/>
            <a:ext cx="1903412" cy="2093913"/>
            <a:chOff x="1919" y="1508"/>
            <a:chExt cx="1199" cy="1319"/>
          </a:xfrm>
          <a:solidFill>
            <a:schemeClr val="bg1">
              <a:lumMod val="85000"/>
            </a:schemeClr>
          </a:solidFill>
        </p:grpSpPr>
        <p:grpSp>
          <p:nvGrpSpPr>
            <p:cNvPr id="32" name="Group 17"/>
            <p:cNvGrpSpPr>
              <a:grpSpLocks/>
            </p:cNvGrpSpPr>
            <p:nvPr/>
          </p:nvGrpSpPr>
          <p:grpSpPr bwMode="auto">
            <a:xfrm>
              <a:off x="1919" y="1508"/>
              <a:ext cx="1199" cy="1319"/>
              <a:chOff x="1919" y="1508"/>
              <a:chExt cx="1199" cy="1319"/>
            </a:xfrm>
            <a:grpFill/>
          </p:grpSpPr>
          <p:sp>
            <p:nvSpPr>
              <p:cNvPr id="34" name="Rectangle 18"/>
              <p:cNvSpPr>
                <a:spLocks noChangeArrowheads="1"/>
              </p:cNvSpPr>
              <p:nvPr/>
            </p:nvSpPr>
            <p:spPr bwMode="auto">
              <a:xfrm>
                <a:off x="1964" y="1546"/>
                <a:ext cx="1154" cy="1281"/>
              </a:xfrm>
              <a:prstGeom prst="rect">
                <a:avLst/>
              </a:prstGeom>
              <a:grpFill/>
              <a:ln>
                <a:headEnd/>
                <a:tailEnd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ot="10800000" wrap="none" lIns="0" tIns="0" rIns="0" bIns="0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" name="Oval 19"/>
              <p:cNvSpPr>
                <a:spLocks noChangeArrowheads="1"/>
              </p:cNvSpPr>
              <p:nvPr/>
            </p:nvSpPr>
            <p:spPr bwMode="auto">
              <a:xfrm>
                <a:off x="1919" y="1508"/>
                <a:ext cx="92" cy="82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33" name="Text Box 20"/>
            <p:cNvSpPr txBox="1">
              <a:spLocks noChangeArrowheads="1"/>
            </p:cNvSpPr>
            <p:nvPr/>
          </p:nvSpPr>
          <p:spPr bwMode="auto">
            <a:xfrm>
              <a:off x="1976" y="1800"/>
              <a:ext cx="887" cy="23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it-IT" sz="1200" b="1" i="1" dirty="0">
                  <a:solidFill>
                    <a:srgbClr val="000066"/>
                  </a:solidFill>
                  <a:latin typeface="Arial" charset="0"/>
                </a:rPr>
                <a:t>BUSINESS ADIACENTE</a:t>
              </a:r>
              <a:endParaRPr lang="it-IT" sz="1200" b="1" dirty="0">
                <a:solidFill>
                  <a:srgbClr val="000066"/>
                </a:solidFill>
                <a:latin typeface="Arial" charset="0"/>
              </a:endParaRPr>
            </a:p>
          </p:txBody>
        </p:sp>
      </p:grpSp>
      <p:grpSp>
        <p:nvGrpSpPr>
          <p:cNvPr id="38" name="Group 23"/>
          <p:cNvGrpSpPr>
            <a:grpSpLocks/>
          </p:cNvGrpSpPr>
          <p:nvPr/>
        </p:nvGrpSpPr>
        <p:grpSpPr bwMode="auto">
          <a:xfrm>
            <a:off x="3473469" y="2247884"/>
            <a:ext cx="3803650" cy="2159000"/>
            <a:chOff x="1914" y="1506"/>
            <a:chExt cx="2396" cy="1360"/>
          </a:xfrm>
        </p:grpSpPr>
        <p:sp>
          <p:nvSpPr>
            <p:cNvPr id="45" name="AutoShape 24"/>
            <p:cNvSpPr>
              <a:spLocks noChangeArrowheads="1"/>
            </p:cNvSpPr>
            <p:nvPr/>
          </p:nvSpPr>
          <p:spPr bwMode="auto">
            <a:xfrm>
              <a:off x="1939" y="1537"/>
              <a:ext cx="2336" cy="1291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7" name="Oval 25"/>
            <p:cNvSpPr>
              <a:spLocks noChangeArrowheads="1"/>
            </p:cNvSpPr>
            <p:nvPr/>
          </p:nvSpPr>
          <p:spPr bwMode="auto">
            <a:xfrm>
              <a:off x="4218" y="2782"/>
              <a:ext cx="92" cy="8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9" name="Oval 26"/>
            <p:cNvSpPr>
              <a:spLocks noChangeArrowheads="1"/>
            </p:cNvSpPr>
            <p:nvPr/>
          </p:nvSpPr>
          <p:spPr bwMode="auto">
            <a:xfrm>
              <a:off x="3064" y="1506"/>
              <a:ext cx="92" cy="8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0" name="Oval 27"/>
            <p:cNvSpPr>
              <a:spLocks noChangeArrowheads="1"/>
            </p:cNvSpPr>
            <p:nvPr/>
          </p:nvSpPr>
          <p:spPr bwMode="auto">
            <a:xfrm>
              <a:off x="1914" y="2784"/>
              <a:ext cx="92" cy="8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1" name="Text Box 28"/>
            <p:cNvSpPr txBox="1">
              <a:spLocks noChangeArrowheads="1"/>
            </p:cNvSpPr>
            <p:nvPr/>
          </p:nvSpPr>
          <p:spPr bwMode="auto">
            <a:xfrm>
              <a:off x="2619" y="2281"/>
              <a:ext cx="100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1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it-IT" sz="1400" b="1" i="1" dirty="0">
                  <a:solidFill>
                    <a:schemeClr val="bg1"/>
                  </a:solidFill>
                  <a:latin typeface="Arial" charset="0"/>
                </a:rPr>
                <a:t>CORE BUSINESS</a:t>
              </a:r>
            </a:p>
          </p:txBody>
        </p:sp>
      </p:grpSp>
      <p:sp>
        <p:nvSpPr>
          <p:cNvPr id="52" name="Freccia a destra 51"/>
          <p:cNvSpPr/>
          <p:nvPr/>
        </p:nvSpPr>
        <p:spPr>
          <a:xfrm rot="13254591">
            <a:off x="4079772" y="3246170"/>
            <a:ext cx="500066" cy="428628"/>
          </a:xfrm>
          <a:prstGeom prst="rightArrow">
            <a:avLst/>
          </a:prstGeo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Freccia a destra 52"/>
          <p:cNvSpPr/>
          <p:nvPr/>
        </p:nvSpPr>
        <p:spPr>
          <a:xfrm rot="5400000">
            <a:off x="6024548" y="4026075"/>
            <a:ext cx="500066" cy="428628"/>
          </a:xfrm>
          <a:prstGeom prst="rightArrow">
            <a:avLst/>
          </a:prstGeo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697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egnaposto numero diapositiva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470DA-29CE-43C6-8192-D59AC96D3477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  <p:sp>
        <p:nvSpPr>
          <p:cNvPr id="37" name="Segnaposto numero diapositiva 1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F470DA-29CE-43C6-8192-D59AC96D347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2" name="Segnaposto numero diapositiva 14"/>
          <p:cNvSpPr txBox="1">
            <a:spLocks/>
          </p:cNvSpPr>
          <p:nvPr/>
        </p:nvSpPr>
        <p:spPr>
          <a:xfrm>
            <a:off x="307180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F470DA-29CE-43C6-8192-D59AC96D347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Titolo 4"/>
          <p:cNvSpPr txBox="1">
            <a:spLocks/>
          </p:cNvSpPr>
          <p:nvPr/>
        </p:nvSpPr>
        <p:spPr>
          <a:xfrm>
            <a:off x="-32" y="-24"/>
            <a:ext cx="9144032" cy="5715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  <a:latin typeface="DIN"/>
                <a:ea typeface="+mj-ea"/>
                <a:cs typeface="+mj-cs"/>
              </a:rPr>
              <a:t>    </a:t>
            </a:r>
            <a:r>
              <a:rPr lang="it-IT" dirty="0" smtClean="0">
                <a:solidFill>
                  <a:schemeClr val="tx1"/>
                </a:solidFill>
                <a:latin typeface="DIN"/>
                <a:ea typeface="+mj-ea"/>
                <a:cs typeface="+mj-cs"/>
              </a:rPr>
              <a:t>PRODOTTI SOSTITUTIVI E POTENZIALI ENTRANTI</a:t>
            </a:r>
            <a:endParaRPr lang="it-IT" dirty="0">
              <a:solidFill>
                <a:schemeClr val="tx1"/>
              </a:solidFill>
              <a:latin typeface="DIN"/>
              <a:ea typeface="+mj-ea"/>
              <a:cs typeface="+mj-cs"/>
            </a:endParaRPr>
          </a:p>
        </p:txBody>
      </p:sp>
      <p:sp>
        <p:nvSpPr>
          <p:cNvPr id="61" name="CasellaDiTesto 60"/>
          <p:cNvSpPr txBox="1"/>
          <p:nvPr/>
        </p:nvSpPr>
        <p:spPr>
          <a:xfrm>
            <a:off x="1548534" y="2490140"/>
            <a:ext cx="611981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"/>
              </a:defRPr>
            </a:lvl1pPr>
          </a:lstStyle>
          <a:p>
            <a:pPr algn="just"/>
            <a:r>
              <a:rPr lang="it-IT" b="0" dirty="0">
                <a:effectLst/>
              </a:rPr>
              <a:t>LA DIREZIONE VERSO LA QUALE MUOVERE DIPENDE DA:</a:t>
            </a:r>
          </a:p>
          <a:p>
            <a:pPr algn="just"/>
            <a:endParaRPr lang="it-IT" b="0" dirty="0">
              <a:effectLst/>
            </a:endParaRPr>
          </a:p>
          <a:p>
            <a:pPr algn="just"/>
            <a:r>
              <a:rPr lang="it-IT" b="0" dirty="0">
                <a:effectLst/>
              </a:rPr>
              <a:t>ATTRATTIVITA’ del SETTORE ADIACENTE</a:t>
            </a:r>
          </a:p>
          <a:p>
            <a:pPr algn="just"/>
            <a:r>
              <a:rPr lang="it-IT" b="0" dirty="0">
                <a:effectLst/>
              </a:rPr>
              <a:t>BARRIERE ALL’INGRESSO</a:t>
            </a:r>
          </a:p>
          <a:p>
            <a:pPr algn="just"/>
            <a:r>
              <a:rPr lang="it-IT" b="0" dirty="0">
                <a:effectLst/>
              </a:rPr>
              <a:t>POTENZIALE DA SVILUPPARE EFFICACEMENTE ED EFFICIENTEMENTE</a:t>
            </a:r>
          </a:p>
        </p:txBody>
      </p:sp>
      <p:cxnSp>
        <p:nvCxnSpPr>
          <p:cNvPr id="62" name="Connettore 1 61"/>
          <p:cNvCxnSpPr/>
          <p:nvPr/>
        </p:nvCxnSpPr>
        <p:spPr>
          <a:xfrm rot="16200000" flipV="1">
            <a:off x="392081" y="3535361"/>
            <a:ext cx="1787540" cy="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263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359</Words>
  <Application>Microsoft Office PowerPoint</Application>
  <PresentationFormat>Presentazione su schermo (4:3)</PresentationFormat>
  <Paragraphs>122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Edo Grassi</dc:creator>
  <cp:lastModifiedBy>Edo Grassi</cp:lastModifiedBy>
  <cp:revision>1</cp:revision>
  <dcterms:created xsi:type="dcterms:W3CDTF">2013-04-22T07:00:52Z</dcterms:created>
  <dcterms:modified xsi:type="dcterms:W3CDTF">2013-04-22T07:01:12Z</dcterms:modified>
</cp:coreProperties>
</file>