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BAEB440-B575-4221-A54D-293178B847F5}" type="datetimeFigureOut">
              <a:rPr lang="it-IT" smtClean="0"/>
              <a:t>22/04/2013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AFC45E-C683-42F4-8F0D-5F32C7E7F1CF}" type="slidenum">
              <a:rPr lang="it-IT" smtClean="0"/>
              <a:t>‹N›</a:t>
            </a:fld>
            <a:endParaRPr lang="it-IT"/>
          </a:p>
        </p:txBody>
      </p:sp>
    </p:spTree>
    <p:extLst>
      <p:ext uri="{BB962C8B-B14F-4D97-AF65-F5344CB8AC3E}">
        <p14:creationId xmlns:p14="http://schemas.microsoft.com/office/powerpoint/2010/main" val="2672963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BAEB440-B575-4221-A54D-293178B847F5}" type="datetimeFigureOut">
              <a:rPr lang="it-IT" smtClean="0"/>
              <a:t>22/04/2013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AFC45E-C683-42F4-8F0D-5F32C7E7F1CF}" type="slidenum">
              <a:rPr lang="it-IT" smtClean="0"/>
              <a:t>‹N›</a:t>
            </a:fld>
            <a:endParaRPr lang="it-IT"/>
          </a:p>
        </p:txBody>
      </p:sp>
    </p:spTree>
    <p:extLst>
      <p:ext uri="{BB962C8B-B14F-4D97-AF65-F5344CB8AC3E}">
        <p14:creationId xmlns:p14="http://schemas.microsoft.com/office/powerpoint/2010/main" val="601878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BAEB440-B575-4221-A54D-293178B847F5}" type="datetimeFigureOut">
              <a:rPr lang="it-IT" smtClean="0"/>
              <a:t>22/04/2013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AFC45E-C683-42F4-8F0D-5F32C7E7F1CF}" type="slidenum">
              <a:rPr lang="it-IT" smtClean="0"/>
              <a:t>‹N›</a:t>
            </a:fld>
            <a:endParaRPr lang="it-IT"/>
          </a:p>
        </p:txBody>
      </p:sp>
    </p:spTree>
    <p:extLst>
      <p:ext uri="{BB962C8B-B14F-4D97-AF65-F5344CB8AC3E}">
        <p14:creationId xmlns:p14="http://schemas.microsoft.com/office/powerpoint/2010/main" val="1938696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titolo">
    <p:spTree>
      <p:nvGrpSpPr>
        <p:cNvPr id="1" name=""/>
        <p:cNvGrpSpPr/>
        <p:nvPr/>
      </p:nvGrpSpPr>
      <p:grpSpPr>
        <a:xfrm>
          <a:off x="0" y="0"/>
          <a:ext cx="0" cy="0"/>
          <a:chOff x="0" y="0"/>
          <a:chExt cx="0" cy="0"/>
        </a:xfrm>
      </p:grpSpPr>
      <p:sp>
        <p:nvSpPr>
          <p:cNvPr id="4" name="Segnaposto data 3"/>
          <p:cNvSpPr>
            <a:spLocks noGrp="1"/>
          </p:cNvSpPr>
          <p:nvPr>
            <p:ph type="dt" sz="half" idx="10"/>
          </p:nvPr>
        </p:nvSpPr>
        <p:spPr>
          <a:xfrm>
            <a:off x="35496" y="6453336"/>
            <a:ext cx="3168352" cy="365125"/>
          </a:xfrm>
        </p:spPr>
        <p:txBody>
          <a:bodyPr/>
          <a:lstStyle>
            <a:lvl1pPr>
              <a:defRPr b="0">
                <a:latin typeface="DIN" pitchFamily="2" charset="0"/>
              </a:defRPr>
            </a:lvl1pPr>
          </a:lstStyle>
          <a:p>
            <a:r>
              <a:rPr lang="it-IT" smtClean="0"/>
              <a:t>Copyright ESSEDI Strategie d’Impresa Srl</a:t>
            </a:r>
            <a:endParaRPr lang="it-IT" dirty="0"/>
          </a:p>
        </p:txBody>
      </p:sp>
      <p:pic>
        <p:nvPicPr>
          <p:cNvPr id="8" name="Immagin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56376" y="0"/>
            <a:ext cx="1187624" cy="6833306"/>
          </a:xfrm>
          <a:prstGeom prst="rect">
            <a:avLst/>
          </a:prstGeom>
        </p:spPr>
      </p:pic>
    </p:spTree>
    <p:extLst>
      <p:ext uri="{BB962C8B-B14F-4D97-AF65-F5344CB8AC3E}">
        <p14:creationId xmlns:p14="http://schemas.microsoft.com/office/powerpoint/2010/main" val="10292433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Diapositiva titolo">
    <p:spTree>
      <p:nvGrpSpPr>
        <p:cNvPr id="1" name=""/>
        <p:cNvGrpSpPr/>
        <p:nvPr/>
      </p:nvGrpSpPr>
      <p:grpSpPr>
        <a:xfrm>
          <a:off x="0" y="0"/>
          <a:ext cx="0" cy="0"/>
          <a:chOff x="0" y="0"/>
          <a:chExt cx="0" cy="0"/>
        </a:xfrm>
      </p:grpSpPr>
      <p:sp>
        <p:nvSpPr>
          <p:cNvPr id="4" name="Segnaposto data 3"/>
          <p:cNvSpPr>
            <a:spLocks noGrp="1"/>
          </p:cNvSpPr>
          <p:nvPr>
            <p:ph type="dt" sz="half" idx="10"/>
          </p:nvPr>
        </p:nvSpPr>
        <p:spPr>
          <a:xfrm>
            <a:off x="35496" y="6453336"/>
            <a:ext cx="3168352" cy="365125"/>
          </a:xfrm>
        </p:spPr>
        <p:txBody>
          <a:bodyPr/>
          <a:lstStyle>
            <a:lvl1pPr>
              <a:defRPr b="0">
                <a:latin typeface="DIN" pitchFamily="2" charset="0"/>
              </a:defRPr>
            </a:lvl1pPr>
          </a:lstStyle>
          <a:p>
            <a:r>
              <a:rPr lang="it-IT" smtClean="0"/>
              <a:t>Copyright ESSEDI Strategie d’Impresa Srl</a:t>
            </a:r>
            <a:endParaRPr lang="it-IT" dirty="0"/>
          </a:p>
        </p:txBody>
      </p:sp>
      <p:pic>
        <p:nvPicPr>
          <p:cNvPr id="8" name="Immagin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56376" y="0"/>
            <a:ext cx="1187624" cy="6833306"/>
          </a:xfrm>
          <a:prstGeom prst="rect">
            <a:avLst/>
          </a:prstGeom>
        </p:spPr>
      </p:pic>
    </p:spTree>
    <p:extLst>
      <p:ext uri="{BB962C8B-B14F-4D97-AF65-F5344CB8AC3E}">
        <p14:creationId xmlns:p14="http://schemas.microsoft.com/office/powerpoint/2010/main" val="1029243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BAEB440-B575-4221-A54D-293178B847F5}" type="datetimeFigureOut">
              <a:rPr lang="it-IT" smtClean="0"/>
              <a:t>22/04/2013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AFC45E-C683-42F4-8F0D-5F32C7E7F1CF}" type="slidenum">
              <a:rPr lang="it-IT" smtClean="0"/>
              <a:t>‹N›</a:t>
            </a:fld>
            <a:endParaRPr lang="it-IT"/>
          </a:p>
        </p:txBody>
      </p:sp>
    </p:spTree>
    <p:extLst>
      <p:ext uri="{BB962C8B-B14F-4D97-AF65-F5344CB8AC3E}">
        <p14:creationId xmlns:p14="http://schemas.microsoft.com/office/powerpoint/2010/main" val="2179938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BAEB440-B575-4221-A54D-293178B847F5}" type="datetimeFigureOut">
              <a:rPr lang="it-IT" smtClean="0"/>
              <a:t>22/04/2013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AFC45E-C683-42F4-8F0D-5F32C7E7F1CF}" type="slidenum">
              <a:rPr lang="it-IT" smtClean="0"/>
              <a:t>‹N›</a:t>
            </a:fld>
            <a:endParaRPr lang="it-IT"/>
          </a:p>
        </p:txBody>
      </p:sp>
    </p:spTree>
    <p:extLst>
      <p:ext uri="{BB962C8B-B14F-4D97-AF65-F5344CB8AC3E}">
        <p14:creationId xmlns:p14="http://schemas.microsoft.com/office/powerpoint/2010/main" val="425622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BAEB440-B575-4221-A54D-293178B847F5}" type="datetimeFigureOut">
              <a:rPr lang="it-IT" smtClean="0"/>
              <a:t>22/04/2013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FAFC45E-C683-42F4-8F0D-5F32C7E7F1CF}" type="slidenum">
              <a:rPr lang="it-IT" smtClean="0"/>
              <a:t>‹N›</a:t>
            </a:fld>
            <a:endParaRPr lang="it-IT"/>
          </a:p>
        </p:txBody>
      </p:sp>
    </p:spTree>
    <p:extLst>
      <p:ext uri="{BB962C8B-B14F-4D97-AF65-F5344CB8AC3E}">
        <p14:creationId xmlns:p14="http://schemas.microsoft.com/office/powerpoint/2010/main" val="661436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BAEB440-B575-4221-A54D-293178B847F5}" type="datetimeFigureOut">
              <a:rPr lang="it-IT" smtClean="0"/>
              <a:t>22/04/2013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FAFC45E-C683-42F4-8F0D-5F32C7E7F1CF}" type="slidenum">
              <a:rPr lang="it-IT" smtClean="0"/>
              <a:t>‹N›</a:t>
            </a:fld>
            <a:endParaRPr lang="it-IT"/>
          </a:p>
        </p:txBody>
      </p:sp>
    </p:spTree>
    <p:extLst>
      <p:ext uri="{BB962C8B-B14F-4D97-AF65-F5344CB8AC3E}">
        <p14:creationId xmlns:p14="http://schemas.microsoft.com/office/powerpoint/2010/main" val="2996430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BAEB440-B575-4221-A54D-293178B847F5}" type="datetimeFigureOut">
              <a:rPr lang="it-IT" smtClean="0"/>
              <a:t>22/04/2013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FAFC45E-C683-42F4-8F0D-5F32C7E7F1CF}" type="slidenum">
              <a:rPr lang="it-IT" smtClean="0"/>
              <a:t>‹N›</a:t>
            </a:fld>
            <a:endParaRPr lang="it-IT"/>
          </a:p>
        </p:txBody>
      </p:sp>
    </p:spTree>
    <p:extLst>
      <p:ext uri="{BB962C8B-B14F-4D97-AF65-F5344CB8AC3E}">
        <p14:creationId xmlns:p14="http://schemas.microsoft.com/office/powerpoint/2010/main" val="1924707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BAEB440-B575-4221-A54D-293178B847F5}" type="datetimeFigureOut">
              <a:rPr lang="it-IT" smtClean="0"/>
              <a:t>22/04/2013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FAFC45E-C683-42F4-8F0D-5F32C7E7F1CF}" type="slidenum">
              <a:rPr lang="it-IT" smtClean="0"/>
              <a:t>‹N›</a:t>
            </a:fld>
            <a:endParaRPr lang="it-IT"/>
          </a:p>
        </p:txBody>
      </p:sp>
    </p:spTree>
    <p:extLst>
      <p:ext uri="{BB962C8B-B14F-4D97-AF65-F5344CB8AC3E}">
        <p14:creationId xmlns:p14="http://schemas.microsoft.com/office/powerpoint/2010/main" val="1718352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BAEB440-B575-4221-A54D-293178B847F5}" type="datetimeFigureOut">
              <a:rPr lang="it-IT" smtClean="0"/>
              <a:t>22/04/2013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FAFC45E-C683-42F4-8F0D-5F32C7E7F1CF}" type="slidenum">
              <a:rPr lang="it-IT" smtClean="0"/>
              <a:t>‹N›</a:t>
            </a:fld>
            <a:endParaRPr lang="it-IT"/>
          </a:p>
        </p:txBody>
      </p:sp>
    </p:spTree>
    <p:extLst>
      <p:ext uri="{BB962C8B-B14F-4D97-AF65-F5344CB8AC3E}">
        <p14:creationId xmlns:p14="http://schemas.microsoft.com/office/powerpoint/2010/main" val="302497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BAEB440-B575-4221-A54D-293178B847F5}" type="datetimeFigureOut">
              <a:rPr lang="it-IT" smtClean="0"/>
              <a:t>22/04/2013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FAFC45E-C683-42F4-8F0D-5F32C7E7F1CF}" type="slidenum">
              <a:rPr lang="it-IT" smtClean="0"/>
              <a:t>‹N›</a:t>
            </a:fld>
            <a:endParaRPr lang="it-IT"/>
          </a:p>
        </p:txBody>
      </p:sp>
    </p:spTree>
    <p:extLst>
      <p:ext uri="{BB962C8B-B14F-4D97-AF65-F5344CB8AC3E}">
        <p14:creationId xmlns:p14="http://schemas.microsoft.com/office/powerpoint/2010/main" val="693445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AEB440-B575-4221-A54D-293178B847F5}" type="datetimeFigureOut">
              <a:rPr lang="it-IT" smtClean="0"/>
              <a:t>22/04/2013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AFC45E-C683-42F4-8F0D-5F32C7E7F1CF}" type="slidenum">
              <a:rPr lang="it-IT" smtClean="0"/>
              <a:t>‹N›</a:t>
            </a:fld>
            <a:endParaRPr lang="it-IT"/>
          </a:p>
        </p:txBody>
      </p:sp>
    </p:spTree>
    <p:extLst>
      <p:ext uri="{BB962C8B-B14F-4D97-AF65-F5344CB8AC3E}">
        <p14:creationId xmlns:p14="http://schemas.microsoft.com/office/powerpoint/2010/main" val="2468311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5"/>
          <p:cNvSpPr txBox="1">
            <a:spLocks/>
          </p:cNvSpPr>
          <p:nvPr/>
        </p:nvSpPr>
        <p:spPr bwMode="auto">
          <a:xfrm>
            <a:off x="437287" y="2276872"/>
            <a:ext cx="7772400" cy="1470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it-IT" sz="3800" b="1" noProof="0" dirty="0" smtClean="0">
                <a:latin typeface="DIN"/>
                <a:ea typeface="+mj-ea"/>
                <a:cs typeface="+mj-cs"/>
              </a:rPr>
              <a:t>IL POSIZIONAMENTO</a:t>
            </a:r>
            <a:endParaRPr kumimoji="0" lang="it-IT" sz="3800" b="1" i="0" u="none" strike="noStrike" kern="1200" cap="none" spc="0" normalizeH="0" baseline="0" noProof="0" dirty="0">
              <a:ln>
                <a:noFill/>
              </a:ln>
              <a:solidFill>
                <a:schemeClr val="tx1"/>
              </a:solidFill>
              <a:uLnTx/>
              <a:uFillTx/>
              <a:latin typeface="DIN"/>
              <a:ea typeface="+mj-ea"/>
              <a:cs typeface="+mj-cs"/>
            </a:endParaRPr>
          </a:p>
        </p:txBody>
      </p:sp>
      <p:cxnSp>
        <p:nvCxnSpPr>
          <p:cNvPr id="3" name="Connettore 1 2"/>
          <p:cNvCxnSpPr/>
          <p:nvPr/>
        </p:nvCxnSpPr>
        <p:spPr>
          <a:xfrm flipH="1" flipV="1">
            <a:off x="251521" y="3501008"/>
            <a:ext cx="7560839" cy="1589"/>
          </a:xfrm>
          <a:prstGeom prst="line">
            <a:avLst/>
          </a:prstGeom>
          <a:ln w="57150">
            <a:solidFill>
              <a:srgbClr val="F4CE00"/>
            </a:solidFill>
          </a:ln>
        </p:spPr>
        <p:style>
          <a:lnRef idx="3">
            <a:schemeClr val="accent3"/>
          </a:lnRef>
          <a:fillRef idx="0">
            <a:schemeClr val="accent3"/>
          </a:fillRef>
          <a:effectRef idx="2">
            <a:schemeClr val="accent3"/>
          </a:effectRef>
          <a:fontRef idx="minor">
            <a:schemeClr val="tx1"/>
          </a:fontRef>
        </p:style>
      </p:cxnSp>
      <p:sp>
        <p:nvSpPr>
          <p:cNvPr id="4" name="Titolo 15"/>
          <p:cNvSpPr txBox="1">
            <a:spLocks/>
          </p:cNvSpPr>
          <p:nvPr/>
        </p:nvSpPr>
        <p:spPr bwMode="auto">
          <a:xfrm>
            <a:off x="492914" y="3235318"/>
            <a:ext cx="7772400" cy="1470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it-IT" sz="3800" b="1" dirty="0" smtClean="0">
                <a:latin typeface="DIN"/>
                <a:ea typeface="+mj-ea"/>
                <a:cs typeface="+mj-cs"/>
              </a:rPr>
              <a:t>COMPETITIVO</a:t>
            </a:r>
            <a:endParaRPr kumimoji="0" lang="it-IT" sz="3800" b="1" i="0" u="none" strike="noStrike" kern="1200" cap="none" spc="0" normalizeH="0" baseline="0" noProof="0" dirty="0">
              <a:ln>
                <a:noFill/>
              </a:ln>
              <a:solidFill>
                <a:schemeClr val="tx1"/>
              </a:solidFill>
              <a:uLnTx/>
              <a:uFillTx/>
              <a:latin typeface="DIN"/>
              <a:ea typeface="+mj-ea"/>
              <a:cs typeface="+mj-cs"/>
            </a:endParaRPr>
          </a:p>
        </p:txBody>
      </p:sp>
    </p:spTree>
    <p:extLst>
      <p:ext uri="{BB962C8B-B14F-4D97-AF65-F5344CB8AC3E}">
        <p14:creationId xmlns:p14="http://schemas.microsoft.com/office/powerpoint/2010/main" val="1403008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egnaposto numero diapositiva 25"/>
          <p:cNvSpPr>
            <a:spLocks noGrp="1"/>
          </p:cNvSpPr>
          <p:nvPr>
            <p:ph type="sldNum" sz="quarter" idx="12"/>
          </p:nvPr>
        </p:nvSpPr>
        <p:spPr/>
        <p:txBody>
          <a:bodyPr/>
          <a:lstStyle/>
          <a:p>
            <a:pPr>
              <a:defRPr/>
            </a:pPr>
            <a:fld id="{72F470DA-29CE-43C6-8192-D59AC96D3477}" type="slidenum">
              <a:rPr lang="it-IT" smtClean="0"/>
              <a:pPr>
                <a:defRPr/>
              </a:pPr>
              <a:t>2</a:t>
            </a:fld>
            <a:endParaRPr lang="it-IT"/>
          </a:p>
        </p:txBody>
      </p:sp>
      <p:sp>
        <p:nvSpPr>
          <p:cNvPr id="36" name="Segnaposto numero diapositiva 14"/>
          <p:cNvSpPr txBox="1">
            <a:spLocks/>
          </p:cNvSpPr>
          <p:nvPr/>
        </p:nvSpPr>
        <p:spPr>
          <a:xfrm>
            <a:off x="3071802"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72F470DA-29CE-43C6-8192-D59AC96D3477}"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it-IT"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8" name="Titolo 4"/>
          <p:cNvSpPr txBox="1">
            <a:spLocks/>
          </p:cNvSpPr>
          <p:nvPr/>
        </p:nvSpPr>
        <p:spPr>
          <a:xfrm>
            <a:off x="-32" y="-24"/>
            <a:ext cx="9144032" cy="571500"/>
          </a:xfrm>
          <a:prstGeom prst="rect">
            <a:avLst/>
          </a:prstGeom>
          <a:noFill/>
          <a:ln>
            <a:noFill/>
          </a:ln>
        </p:spPr>
        <p:style>
          <a:lnRef idx="1">
            <a:schemeClr val="dk1"/>
          </a:lnRef>
          <a:fillRef idx="2">
            <a:schemeClr val="dk1"/>
          </a:fillRef>
          <a:effectRef idx="1">
            <a:schemeClr val="dk1"/>
          </a:effectRef>
          <a:fontRef idx="minor">
            <a:schemeClr val="dk1"/>
          </a:fontRef>
        </p:style>
        <p:txBody>
          <a:bodyPr anchor="ctr"/>
          <a:lstStyle/>
          <a:p>
            <a:pPr fontAlgn="auto">
              <a:spcAft>
                <a:spcPts val="0"/>
              </a:spcAft>
              <a:defRPr/>
            </a:pPr>
            <a:r>
              <a:rPr lang="it-IT" dirty="0">
                <a:solidFill>
                  <a:schemeClr val="tx1"/>
                </a:solidFill>
                <a:latin typeface="DIN"/>
                <a:ea typeface="+mj-ea"/>
                <a:cs typeface="+mj-cs"/>
              </a:rPr>
              <a:t>    </a:t>
            </a:r>
            <a:r>
              <a:rPr lang="it-IT" dirty="0" smtClean="0">
                <a:solidFill>
                  <a:schemeClr val="tx1"/>
                </a:solidFill>
                <a:latin typeface="DIN"/>
                <a:ea typeface="+mj-ea"/>
                <a:cs typeface="+mj-cs"/>
              </a:rPr>
              <a:t>IL CONTESTO COMPETITIVO: LA MATRICE DI PORTER</a:t>
            </a:r>
            <a:endParaRPr lang="it-IT" dirty="0">
              <a:solidFill>
                <a:schemeClr val="tx1"/>
              </a:solidFill>
              <a:latin typeface="DIN"/>
              <a:ea typeface="+mj-ea"/>
              <a:cs typeface="+mj-cs"/>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340768"/>
            <a:ext cx="7334834" cy="3942995"/>
          </a:xfrm>
          <a:prstGeom prst="rect">
            <a:avLst/>
          </a:prstGeom>
          <a:noFill/>
          <a:ln>
            <a:noFill/>
          </a:ln>
          <a:effectLst/>
          <a:extLst/>
        </p:spPr>
      </p:pic>
    </p:spTree>
    <p:extLst>
      <p:ext uri="{BB962C8B-B14F-4D97-AF65-F5344CB8AC3E}">
        <p14:creationId xmlns:p14="http://schemas.microsoft.com/office/powerpoint/2010/main" val="2224107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egnaposto numero diapositiva 25"/>
          <p:cNvSpPr>
            <a:spLocks noGrp="1"/>
          </p:cNvSpPr>
          <p:nvPr>
            <p:ph type="sldNum" sz="quarter" idx="12"/>
          </p:nvPr>
        </p:nvSpPr>
        <p:spPr/>
        <p:txBody>
          <a:bodyPr/>
          <a:lstStyle/>
          <a:p>
            <a:pPr>
              <a:defRPr/>
            </a:pPr>
            <a:fld id="{72F470DA-29CE-43C6-8192-D59AC96D3477}" type="slidenum">
              <a:rPr lang="it-IT" smtClean="0"/>
              <a:pPr>
                <a:defRPr/>
              </a:pPr>
              <a:t>3</a:t>
            </a:fld>
            <a:endParaRPr lang="it-IT"/>
          </a:p>
        </p:txBody>
      </p:sp>
      <p:sp>
        <p:nvSpPr>
          <p:cNvPr id="36" name="Segnaposto numero diapositiva 14"/>
          <p:cNvSpPr txBox="1">
            <a:spLocks/>
          </p:cNvSpPr>
          <p:nvPr/>
        </p:nvSpPr>
        <p:spPr>
          <a:xfrm>
            <a:off x="3071802"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72F470DA-29CE-43C6-8192-D59AC96D3477}"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it-IT"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2" name="Callout con freccia in giù 1"/>
          <p:cNvSpPr/>
          <p:nvPr/>
        </p:nvSpPr>
        <p:spPr>
          <a:xfrm>
            <a:off x="2099694" y="1124744"/>
            <a:ext cx="2328290" cy="1296144"/>
          </a:xfrm>
          <a:prstGeom prst="downArrowCallout">
            <a:avLst/>
          </a:prstGeom>
          <a:ln>
            <a:solidFill>
              <a:srgbClr val="92D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9" name="Callout con freccia in giù 8"/>
          <p:cNvSpPr/>
          <p:nvPr/>
        </p:nvSpPr>
        <p:spPr>
          <a:xfrm rot="16200000">
            <a:off x="413098" y="2060848"/>
            <a:ext cx="1440160" cy="1296144"/>
          </a:xfrm>
          <a:prstGeom prst="downArrowCallou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11" name="Callout con freccia in giù 10"/>
          <p:cNvSpPr/>
          <p:nvPr/>
        </p:nvSpPr>
        <p:spPr>
          <a:xfrm rot="16200000">
            <a:off x="439233" y="3861048"/>
            <a:ext cx="1440160" cy="1296144"/>
          </a:xfrm>
          <a:prstGeom prst="downArrowCallou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3" name="CasellaDiTesto 2"/>
          <p:cNvSpPr txBox="1"/>
          <p:nvPr/>
        </p:nvSpPr>
        <p:spPr>
          <a:xfrm>
            <a:off x="2099694" y="1295762"/>
            <a:ext cx="2328290" cy="338554"/>
          </a:xfrm>
          <a:prstGeom prst="rect">
            <a:avLst/>
          </a:prstGeom>
          <a:noFill/>
        </p:spPr>
        <p:txBody>
          <a:bodyPr wrap="square" rtlCol="0">
            <a:spAutoFit/>
          </a:bodyPr>
          <a:lstStyle/>
          <a:p>
            <a:pPr algn="ctr"/>
            <a:r>
              <a:rPr lang="it-IT" sz="1600" b="1" dirty="0" smtClean="0"/>
              <a:t>ELEMENTI CHIAVE</a:t>
            </a:r>
            <a:endParaRPr lang="it-IT" sz="1600" b="1" dirty="0"/>
          </a:p>
        </p:txBody>
      </p:sp>
      <p:sp>
        <p:nvSpPr>
          <p:cNvPr id="13" name="Callout con freccia in giù 12"/>
          <p:cNvSpPr/>
          <p:nvPr/>
        </p:nvSpPr>
        <p:spPr>
          <a:xfrm>
            <a:off x="5205402" y="1093714"/>
            <a:ext cx="2328290" cy="1296144"/>
          </a:xfrm>
          <a:prstGeom prst="downArrowCallout">
            <a:avLst/>
          </a:prstGeom>
          <a:ln>
            <a:solidFill>
              <a:srgbClr val="92D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14" name="CasellaDiTesto 13"/>
          <p:cNvSpPr txBox="1"/>
          <p:nvPr/>
        </p:nvSpPr>
        <p:spPr>
          <a:xfrm>
            <a:off x="5205402" y="1188041"/>
            <a:ext cx="2328290" cy="584775"/>
          </a:xfrm>
          <a:prstGeom prst="rect">
            <a:avLst/>
          </a:prstGeom>
          <a:noFill/>
        </p:spPr>
        <p:txBody>
          <a:bodyPr wrap="square" rtlCol="0">
            <a:spAutoFit/>
          </a:bodyPr>
          <a:lstStyle/>
          <a:p>
            <a:pPr algn="ctr"/>
            <a:r>
              <a:rPr lang="it-IT" sz="1600" b="1" dirty="0" smtClean="0"/>
              <a:t>RISORSE E </a:t>
            </a:r>
          </a:p>
          <a:p>
            <a:pPr algn="ctr"/>
            <a:r>
              <a:rPr lang="it-IT" sz="1600" b="1" dirty="0" smtClean="0"/>
              <a:t>COMPETENZE</a:t>
            </a:r>
            <a:endParaRPr lang="it-IT" sz="1600" b="1" dirty="0"/>
          </a:p>
        </p:txBody>
      </p:sp>
      <p:sp>
        <p:nvSpPr>
          <p:cNvPr id="17" name="CasellaDiTesto 16"/>
          <p:cNvSpPr txBox="1"/>
          <p:nvPr/>
        </p:nvSpPr>
        <p:spPr>
          <a:xfrm rot="16200000">
            <a:off x="250466" y="2418889"/>
            <a:ext cx="1444878" cy="584775"/>
          </a:xfrm>
          <a:prstGeom prst="rect">
            <a:avLst/>
          </a:prstGeom>
          <a:noFill/>
        </p:spPr>
        <p:txBody>
          <a:bodyPr wrap="square" rtlCol="0">
            <a:spAutoFit/>
          </a:bodyPr>
          <a:lstStyle/>
          <a:p>
            <a:pPr algn="ctr"/>
            <a:r>
              <a:rPr lang="it-IT" sz="1600" b="1" dirty="0" smtClean="0"/>
              <a:t>Leadership </a:t>
            </a:r>
          </a:p>
          <a:p>
            <a:pPr algn="ctr"/>
            <a:r>
              <a:rPr lang="it-IT" sz="1600" b="1" dirty="0" smtClean="0"/>
              <a:t>di costo</a:t>
            </a:r>
            <a:endParaRPr lang="it-IT" sz="1600" b="1" dirty="0"/>
          </a:p>
        </p:txBody>
      </p:sp>
      <p:sp>
        <p:nvSpPr>
          <p:cNvPr id="18" name="CasellaDiTesto 17"/>
          <p:cNvSpPr txBox="1"/>
          <p:nvPr/>
        </p:nvSpPr>
        <p:spPr>
          <a:xfrm rot="16200000">
            <a:off x="250465" y="4219092"/>
            <a:ext cx="1444878" cy="584775"/>
          </a:xfrm>
          <a:prstGeom prst="rect">
            <a:avLst/>
          </a:prstGeom>
          <a:noFill/>
        </p:spPr>
        <p:txBody>
          <a:bodyPr wrap="square" rtlCol="0">
            <a:spAutoFit/>
          </a:bodyPr>
          <a:lstStyle/>
          <a:p>
            <a:pPr algn="ctr"/>
            <a:r>
              <a:rPr lang="it-IT" sz="1600" b="1" dirty="0" smtClean="0"/>
              <a:t>Differenziazione</a:t>
            </a:r>
          </a:p>
        </p:txBody>
      </p:sp>
      <p:sp>
        <p:nvSpPr>
          <p:cNvPr id="4" name="CasellaDiTesto 3"/>
          <p:cNvSpPr txBox="1"/>
          <p:nvPr/>
        </p:nvSpPr>
        <p:spPr>
          <a:xfrm>
            <a:off x="2099694" y="2420888"/>
            <a:ext cx="2328290" cy="1200329"/>
          </a:xfrm>
          <a:prstGeom prst="rect">
            <a:avLst/>
          </a:prstGeom>
          <a:noFill/>
        </p:spPr>
        <p:txBody>
          <a:bodyPr wrap="square" rtlCol="0">
            <a:spAutoFit/>
          </a:bodyPr>
          <a:lstStyle/>
          <a:p>
            <a:r>
              <a:rPr lang="it-IT" dirty="0" smtClean="0"/>
              <a:t>Impianti di scala</a:t>
            </a:r>
          </a:p>
          <a:p>
            <a:r>
              <a:rPr lang="it-IT" dirty="0" smtClean="0"/>
              <a:t>Controllo dei costi</a:t>
            </a:r>
          </a:p>
          <a:p>
            <a:r>
              <a:rPr lang="it-IT" dirty="0" smtClean="0"/>
              <a:t>Eliminazione clienti marginali</a:t>
            </a:r>
            <a:endParaRPr lang="it-IT" dirty="0"/>
          </a:p>
        </p:txBody>
      </p:sp>
      <p:sp>
        <p:nvSpPr>
          <p:cNvPr id="20" name="CasellaDiTesto 19"/>
          <p:cNvSpPr txBox="1"/>
          <p:nvPr/>
        </p:nvSpPr>
        <p:spPr>
          <a:xfrm>
            <a:off x="2099694" y="3884855"/>
            <a:ext cx="2328290" cy="1200329"/>
          </a:xfrm>
          <a:prstGeom prst="rect">
            <a:avLst/>
          </a:prstGeom>
          <a:noFill/>
        </p:spPr>
        <p:txBody>
          <a:bodyPr wrap="square" rtlCol="0">
            <a:spAutoFit/>
          </a:bodyPr>
          <a:lstStyle/>
          <a:p>
            <a:r>
              <a:rPr lang="it-IT" dirty="0" smtClean="0"/>
              <a:t>Attenzione al marchio, al design, al servizio, alla qualità</a:t>
            </a:r>
            <a:endParaRPr lang="it-IT" dirty="0"/>
          </a:p>
        </p:txBody>
      </p:sp>
      <p:sp>
        <p:nvSpPr>
          <p:cNvPr id="21" name="CasellaDiTesto 20"/>
          <p:cNvSpPr txBox="1"/>
          <p:nvPr/>
        </p:nvSpPr>
        <p:spPr>
          <a:xfrm>
            <a:off x="5268046" y="2492896"/>
            <a:ext cx="2688330" cy="923330"/>
          </a:xfrm>
          <a:prstGeom prst="rect">
            <a:avLst/>
          </a:prstGeom>
          <a:noFill/>
        </p:spPr>
        <p:txBody>
          <a:bodyPr wrap="square" rtlCol="0">
            <a:spAutoFit/>
          </a:bodyPr>
          <a:lstStyle/>
          <a:p>
            <a:r>
              <a:rPr lang="it-IT" dirty="0" smtClean="0"/>
              <a:t>Capitali disponibili</a:t>
            </a:r>
          </a:p>
          <a:p>
            <a:r>
              <a:rPr lang="it-IT" dirty="0" smtClean="0"/>
              <a:t>Competenze tecniche</a:t>
            </a:r>
          </a:p>
          <a:p>
            <a:r>
              <a:rPr lang="it-IT" dirty="0" smtClean="0"/>
              <a:t>Efficienza organizzativa</a:t>
            </a:r>
            <a:endParaRPr lang="it-IT" dirty="0"/>
          </a:p>
        </p:txBody>
      </p:sp>
      <p:sp>
        <p:nvSpPr>
          <p:cNvPr id="22" name="CasellaDiTesto 21"/>
          <p:cNvSpPr txBox="1"/>
          <p:nvPr/>
        </p:nvSpPr>
        <p:spPr>
          <a:xfrm>
            <a:off x="5268046" y="3945830"/>
            <a:ext cx="2688330" cy="923330"/>
          </a:xfrm>
          <a:prstGeom prst="rect">
            <a:avLst/>
          </a:prstGeom>
          <a:noFill/>
        </p:spPr>
        <p:txBody>
          <a:bodyPr wrap="square" rtlCol="0">
            <a:spAutoFit/>
          </a:bodyPr>
          <a:lstStyle/>
          <a:p>
            <a:r>
              <a:rPr lang="it-IT" dirty="0" smtClean="0"/>
              <a:t>creatività</a:t>
            </a:r>
          </a:p>
          <a:p>
            <a:r>
              <a:rPr lang="it-IT" dirty="0" smtClean="0"/>
              <a:t>Capacità di R&amp;D</a:t>
            </a:r>
          </a:p>
          <a:p>
            <a:r>
              <a:rPr lang="it-IT" dirty="0" smtClean="0"/>
              <a:t>Marketing</a:t>
            </a:r>
            <a:endParaRPr lang="it-IT" dirty="0"/>
          </a:p>
        </p:txBody>
      </p:sp>
    </p:spTree>
    <p:extLst>
      <p:ext uri="{BB962C8B-B14F-4D97-AF65-F5344CB8AC3E}">
        <p14:creationId xmlns:p14="http://schemas.microsoft.com/office/powerpoint/2010/main" val="3794064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egnaposto numero diapositiva 35"/>
          <p:cNvSpPr>
            <a:spLocks noGrp="1"/>
          </p:cNvSpPr>
          <p:nvPr>
            <p:ph type="sldNum" sz="quarter" idx="12"/>
          </p:nvPr>
        </p:nvSpPr>
        <p:spPr/>
        <p:txBody>
          <a:bodyPr/>
          <a:lstStyle/>
          <a:p>
            <a:pPr>
              <a:defRPr/>
            </a:pPr>
            <a:fld id="{72F470DA-29CE-43C6-8192-D59AC96D3477}" type="slidenum">
              <a:rPr lang="it-IT" smtClean="0"/>
              <a:pPr>
                <a:defRPr/>
              </a:pPr>
              <a:t>4</a:t>
            </a:fld>
            <a:endParaRPr lang="it-IT"/>
          </a:p>
        </p:txBody>
      </p:sp>
      <p:sp>
        <p:nvSpPr>
          <p:cNvPr id="37" name="Segnaposto numero diapositiva 1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72F470DA-29CE-43C6-8192-D59AC96D3477}"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it-IT"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2" name="Segnaposto numero diapositiva 14"/>
          <p:cNvSpPr txBox="1">
            <a:spLocks/>
          </p:cNvSpPr>
          <p:nvPr/>
        </p:nvSpPr>
        <p:spPr>
          <a:xfrm>
            <a:off x="3071802"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72F470DA-29CE-43C6-8192-D59AC96D3477}"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it-IT"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4" name="Titolo 4"/>
          <p:cNvSpPr txBox="1">
            <a:spLocks/>
          </p:cNvSpPr>
          <p:nvPr/>
        </p:nvSpPr>
        <p:spPr>
          <a:xfrm>
            <a:off x="-32" y="-24"/>
            <a:ext cx="9144032" cy="571500"/>
          </a:xfrm>
          <a:prstGeom prst="rect">
            <a:avLst/>
          </a:prstGeom>
          <a:noFill/>
          <a:ln>
            <a:noFill/>
          </a:ln>
        </p:spPr>
        <p:style>
          <a:lnRef idx="1">
            <a:schemeClr val="dk1"/>
          </a:lnRef>
          <a:fillRef idx="2">
            <a:schemeClr val="dk1"/>
          </a:fillRef>
          <a:effectRef idx="1">
            <a:schemeClr val="dk1"/>
          </a:effectRef>
          <a:fontRef idx="minor">
            <a:schemeClr val="dk1"/>
          </a:fontRef>
        </p:style>
        <p:txBody>
          <a:bodyPr anchor="ctr"/>
          <a:lstStyle/>
          <a:p>
            <a:pPr fontAlgn="auto">
              <a:spcAft>
                <a:spcPts val="0"/>
              </a:spcAft>
              <a:defRPr/>
            </a:pPr>
            <a:r>
              <a:rPr lang="it-IT" sz="2400" b="1" dirty="0">
                <a:solidFill>
                  <a:schemeClr val="tx1"/>
                </a:solidFill>
                <a:latin typeface="+mj-lt"/>
                <a:ea typeface="+mj-ea"/>
                <a:cs typeface="+mj-cs"/>
              </a:rPr>
              <a:t>    </a:t>
            </a:r>
            <a:r>
              <a:rPr lang="it-IT" sz="2400" b="1" dirty="0" smtClean="0">
                <a:solidFill>
                  <a:schemeClr val="tx1"/>
                </a:solidFill>
                <a:latin typeface="+mj-lt"/>
                <a:ea typeface="+mj-ea"/>
                <a:cs typeface="+mj-cs"/>
              </a:rPr>
              <a:t>la differenziazione</a:t>
            </a:r>
            <a:endParaRPr lang="it-IT" sz="2400" b="1" dirty="0">
              <a:solidFill>
                <a:schemeClr val="tx1"/>
              </a:solidFill>
              <a:latin typeface="+mj-lt"/>
              <a:ea typeface="+mj-ea"/>
              <a:cs typeface="+mj-cs"/>
            </a:endParaRPr>
          </a:p>
        </p:txBody>
      </p:sp>
      <p:sp>
        <p:nvSpPr>
          <p:cNvPr id="38" name="CasellaDiTesto 37"/>
          <p:cNvSpPr txBox="1"/>
          <p:nvPr/>
        </p:nvSpPr>
        <p:spPr>
          <a:xfrm>
            <a:off x="1285852" y="2232378"/>
            <a:ext cx="6454500" cy="1477328"/>
          </a:xfrm>
          <a:prstGeom prst="rect">
            <a:avLst/>
          </a:prstGeom>
          <a:noFill/>
        </p:spPr>
        <p:txBody>
          <a:bodyPr wrap="square" rtlCol="0">
            <a:spAutoFit/>
          </a:bodyPr>
          <a:lstStyle/>
          <a:p>
            <a:r>
              <a:rPr lang="it-IT" dirty="0" smtClean="0">
                <a:latin typeface="DIN"/>
              </a:rPr>
              <a:t>LA DIFFERENZIAZIONE È LA DEFINIZIONE DI UN INSIEME DI DIFFERENZE SIGNIFICATIVE IN GRADO DI RENDERE DISTINGUIBILE PER L’ACQUIRENTE L’OFFERTA DELL’IMPRESA RISPETTO A QUELLE DEI CONCORRENTI</a:t>
            </a:r>
          </a:p>
        </p:txBody>
      </p:sp>
      <p:cxnSp>
        <p:nvCxnSpPr>
          <p:cNvPr id="45" name="Connettore 1 44"/>
          <p:cNvCxnSpPr/>
          <p:nvPr/>
        </p:nvCxnSpPr>
        <p:spPr>
          <a:xfrm flipV="1">
            <a:off x="1071543" y="2204864"/>
            <a:ext cx="0" cy="1627371"/>
          </a:xfrm>
          <a:prstGeom prst="line">
            <a:avLst/>
          </a:prstGeom>
          <a:ln w="57150">
            <a:solidFill>
              <a:srgbClr val="FF0000"/>
            </a:solidFill>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881423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egnaposto numero diapositiva 35"/>
          <p:cNvSpPr>
            <a:spLocks noGrp="1"/>
          </p:cNvSpPr>
          <p:nvPr>
            <p:ph type="sldNum" sz="quarter" idx="12"/>
          </p:nvPr>
        </p:nvSpPr>
        <p:spPr/>
        <p:txBody>
          <a:bodyPr/>
          <a:lstStyle/>
          <a:p>
            <a:pPr>
              <a:defRPr/>
            </a:pPr>
            <a:fld id="{72F470DA-29CE-43C6-8192-D59AC96D3477}" type="slidenum">
              <a:rPr lang="it-IT" smtClean="0"/>
              <a:pPr>
                <a:defRPr/>
              </a:pPr>
              <a:t>5</a:t>
            </a:fld>
            <a:endParaRPr lang="it-IT"/>
          </a:p>
        </p:txBody>
      </p:sp>
      <p:sp>
        <p:nvSpPr>
          <p:cNvPr id="37" name="Segnaposto numero diapositiva 1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72F470DA-29CE-43C6-8192-D59AC96D3477}"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it-IT"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2" name="Segnaposto numero diapositiva 14"/>
          <p:cNvSpPr txBox="1">
            <a:spLocks/>
          </p:cNvSpPr>
          <p:nvPr/>
        </p:nvSpPr>
        <p:spPr>
          <a:xfrm>
            <a:off x="3071802"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72F470DA-29CE-43C6-8192-D59AC96D3477}"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it-IT"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8" name="CasellaDiTesto 37"/>
          <p:cNvSpPr txBox="1"/>
          <p:nvPr/>
        </p:nvSpPr>
        <p:spPr>
          <a:xfrm>
            <a:off x="899592" y="764704"/>
            <a:ext cx="2710084" cy="3323987"/>
          </a:xfrm>
          <a:prstGeom prst="rect">
            <a:avLst/>
          </a:prstGeom>
          <a:noFill/>
        </p:spPr>
        <p:txBody>
          <a:bodyPr wrap="square" rtlCol="0">
            <a:spAutoFit/>
          </a:bodyPr>
          <a:lstStyle/>
          <a:p>
            <a:pPr algn="ctr"/>
            <a:r>
              <a:rPr lang="it-IT" sz="2800" b="1" dirty="0" smtClean="0">
                <a:latin typeface="+mj-lt"/>
              </a:rPr>
              <a:t>Aspetto quantitativo della differenziazione</a:t>
            </a:r>
          </a:p>
          <a:p>
            <a:pPr algn="ctr"/>
            <a:endParaRPr lang="it-IT" sz="2800" b="1" dirty="0" smtClean="0">
              <a:latin typeface="+mj-lt"/>
            </a:endParaRPr>
          </a:p>
          <a:p>
            <a:pPr algn="ctr"/>
            <a:r>
              <a:rPr lang="it-IT" sz="7000" b="1" dirty="0">
                <a:solidFill>
                  <a:srgbClr val="FF0000"/>
                </a:solidFill>
                <a:latin typeface="+mj-lt"/>
              </a:rPr>
              <a:t>?</a:t>
            </a:r>
            <a:endParaRPr lang="it-IT" sz="7000" b="1" dirty="0" smtClean="0">
              <a:solidFill>
                <a:srgbClr val="FF0000"/>
              </a:solidFill>
              <a:latin typeface="+mj-lt"/>
            </a:endParaRPr>
          </a:p>
        </p:txBody>
      </p:sp>
      <p:cxnSp>
        <p:nvCxnSpPr>
          <p:cNvPr id="45" name="Connettore 1 44"/>
          <p:cNvCxnSpPr/>
          <p:nvPr/>
        </p:nvCxnSpPr>
        <p:spPr>
          <a:xfrm flipV="1">
            <a:off x="678653" y="858960"/>
            <a:ext cx="0" cy="4706473"/>
          </a:xfrm>
          <a:prstGeom prst="line">
            <a:avLst/>
          </a:prstGeom>
          <a:ln w="57150">
            <a:solidFill>
              <a:srgbClr val="FF0000"/>
            </a:solidFill>
          </a:ln>
        </p:spPr>
        <p:style>
          <a:lnRef idx="3">
            <a:schemeClr val="accent3"/>
          </a:lnRef>
          <a:fillRef idx="0">
            <a:schemeClr val="accent3"/>
          </a:fillRef>
          <a:effectRef idx="2">
            <a:schemeClr val="accent3"/>
          </a:effectRef>
          <a:fontRef idx="minor">
            <a:schemeClr val="tx1"/>
          </a:fontRef>
        </p:style>
      </p:cxnSp>
      <p:sp>
        <p:nvSpPr>
          <p:cNvPr id="2" name="Rettangolo 1"/>
          <p:cNvSpPr/>
          <p:nvPr/>
        </p:nvSpPr>
        <p:spPr>
          <a:xfrm>
            <a:off x="893483" y="4365104"/>
            <a:ext cx="2958437" cy="1200329"/>
          </a:xfrm>
          <a:prstGeom prst="rect">
            <a:avLst/>
          </a:prstGeom>
        </p:spPr>
        <p:txBody>
          <a:bodyPr wrap="square">
            <a:spAutoFit/>
          </a:bodyPr>
          <a:lstStyle/>
          <a:p>
            <a:pPr algn="ctr"/>
            <a:r>
              <a:rPr lang="it-IT" b="1" dirty="0" smtClean="0"/>
              <a:t>SU QUANTI FATTORI PUNTARE?</a:t>
            </a:r>
          </a:p>
          <a:p>
            <a:pPr algn="ctr"/>
            <a:r>
              <a:rPr lang="it-IT" b="1" dirty="0" smtClean="0"/>
              <a:t>Qualità, servizio, convenienza, valore….</a:t>
            </a:r>
            <a:endParaRPr lang="it-IT" dirty="0"/>
          </a:p>
        </p:txBody>
      </p:sp>
      <p:sp>
        <p:nvSpPr>
          <p:cNvPr id="10" name="CasellaDiTesto 9"/>
          <p:cNvSpPr txBox="1"/>
          <p:nvPr/>
        </p:nvSpPr>
        <p:spPr>
          <a:xfrm>
            <a:off x="5004048" y="824336"/>
            <a:ext cx="2710084" cy="3323987"/>
          </a:xfrm>
          <a:prstGeom prst="rect">
            <a:avLst/>
          </a:prstGeom>
          <a:noFill/>
        </p:spPr>
        <p:txBody>
          <a:bodyPr wrap="square" rtlCol="0">
            <a:spAutoFit/>
          </a:bodyPr>
          <a:lstStyle/>
          <a:p>
            <a:pPr algn="ctr"/>
            <a:r>
              <a:rPr lang="it-IT" sz="2800" b="1" dirty="0" smtClean="0">
                <a:latin typeface="+mj-lt"/>
              </a:rPr>
              <a:t>Aspetto qualitativo della differenziazione</a:t>
            </a:r>
          </a:p>
          <a:p>
            <a:pPr algn="ctr"/>
            <a:endParaRPr lang="it-IT" sz="2800" b="1" dirty="0" smtClean="0">
              <a:latin typeface="+mj-lt"/>
            </a:endParaRPr>
          </a:p>
          <a:p>
            <a:pPr algn="ctr"/>
            <a:endParaRPr lang="it-IT" sz="2800" b="1" dirty="0" smtClean="0">
              <a:latin typeface="+mj-lt"/>
            </a:endParaRPr>
          </a:p>
          <a:p>
            <a:pPr algn="ctr"/>
            <a:r>
              <a:rPr lang="it-IT" sz="7000" b="1" dirty="0">
                <a:solidFill>
                  <a:srgbClr val="FF0000"/>
                </a:solidFill>
                <a:latin typeface="+mj-lt"/>
              </a:rPr>
              <a:t>?</a:t>
            </a:r>
            <a:endParaRPr lang="it-IT" sz="7000" b="1" dirty="0" smtClean="0">
              <a:solidFill>
                <a:srgbClr val="FF0000"/>
              </a:solidFill>
              <a:latin typeface="+mj-lt"/>
            </a:endParaRPr>
          </a:p>
        </p:txBody>
      </p:sp>
      <p:cxnSp>
        <p:nvCxnSpPr>
          <p:cNvPr id="11" name="Connettore 1 10"/>
          <p:cNvCxnSpPr/>
          <p:nvPr/>
        </p:nvCxnSpPr>
        <p:spPr>
          <a:xfrm flipV="1">
            <a:off x="4783109" y="918592"/>
            <a:ext cx="0" cy="4646841"/>
          </a:xfrm>
          <a:prstGeom prst="line">
            <a:avLst/>
          </a:prstGeom>
          <a:ln w="57150">
            <a:solidFill>
              <a:srgbClr val="FF0000"/>
            </a:solidFill>
          </a:ln>
        </p:spPr>
        <p:style>
          <a:lnRef idx="3">
            <a:schemeClr val="accent3"/>
          </a:lnRef>
          <a:fillRef idx="0">
            <a:schemeClr val="accent3"/>
          </a:fillRef>
          <a:effectRef idx="2">
            <a:schemeClr val="accent3"/>
          </a:effectRef>
          <a:fontRef idx="minor">
            <a:schemeClr val="tx1"/>
          </a:fontRef>
        </p:style>
      </p:cxnSp>
      <p:sp>
        <p:nvSpPr>
          <p:cNvPr id="12" name="Rettangolo 11"/>
          <p:cNvSpPr/>
          <p:nvPr/>
        </p:nvSpPr>
        <p:spPr>
          <a:xfrm>
            <a:off x="4997939" y="4424736"/>
            <a:ext cx="2958437" cy="1477328"/>
          </a:xfrm>
          <a:prstGeom prst="rect">
            <a:avLst/>
          </a:prstGeom>
        </p:spPr>
        <p:txBody>
          <a:bodyPr wrap="square">
            <a:spAutoFit/>
          </a:bodyPr>
          <a:lstStyle/>
          <a:p>
            <a:pPr algn="ctr"/>
            <a:r>
              <a:rPr lang="it-IT" b="1" dirty="0" smtClean="0"/>
              <a:t>SU QUALI FATTORI PUNTARE?</a:t>
            </a:r>
          </a:p>
          <a:p>
            <a:pPr algn="ctr"/>
            <a:r>
              <a:rPr lang="it-IT" b="1" dirty="0" smtClean="0"/>
              <a:t>Analisi differenziale con la concorrenza</a:t>
            </a:r>
            <a:endParaRPr lang="it-IT" dirty="0"/>
          </a:p>
          <a:p>
            <a:pPr algn="ctr"/>
            <a:endParaRPr lang="it-IT" b="1" dirty="0" smtClean="0"/>
          </a:p>
        </p:txBody>
      </p:sp>
    </p:spTree>
    <p:extLst>
      <p:ext uri="{BB962C8B-B14F-4D97-AF65-F5344CB8AC3E}">
        <p14:creationId xmlns:p14="http://schemas.microsoft.com/office/powerpoint/2010/main" val="3334141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egnaposto numero diapositiva 35"/>
          <p:cNvSpPr>
            <a:spLocks noGrp="1"/>
          </p:cNvSpPr>
          <p:nvPr>
            <p:ph type="sldNum" sz="quarter" idx="12"/>
          </p:nvPr>
        </p:nvSpPr>
        <p:spPr/>
        <p:txBody>
          <a:bodyPr/>
          <a:lstStyle/>
          <a:p>
            <a:pPr>
              <a:defRPr/>
            </a:pPr>
            <a:fld id="{72F470DA-29CE-43C6-8192-D59AC96D3477}" type="slidenum">
              <a:rPr lang="it-IT" smtClean="0"/>
              <a:pPr>
                <a:defRPr/>
              </a:pPr>
              <a:t>6</a:t>
            </a:fld>
            <a:endParaRPr lang="it-IT"/>
          </a:p>
        </p:txBody>
      </p:sp>
      <p:sp>
        <p:nvSpPr>
          <p:cNvPr id="37" name="Segnaposto numero diapositiva 1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72F470DA-29CE-43C6-8192-D59AC96D3477}"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it-IT"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2" name="Segnaposto numero diapositiva 14"/>
          <p:cNvSpPr txBox="1">
            <a:spLocks/>
          </p:cNvSpPr>
          <p:nvPr/>
        </p:nvSpPr>
        <p:spPr>
          <a:xfrm>
            <a:off x="3071802"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72F470DA-29CE-43C6-8192-D59AC96D3477}"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it-IT"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4" name="Titolo 4"/>
          <p:cNvSpPr txBox="1">
            <a:spLocks/>
          </p:cNvSpPr>
          <p:nvPr/>
        </p:nvSpPr>
        <p:spPr>
          <a:xfrm>
            <a:off x="-32" y="-24"/>
            <a:ext cx="9144032" cy="571500"/>
          </a:xfrm>
          <a:prstGeom prst="rect">
            <a:avLst/>
          </a:prstGeom>
          <a:noFill/>
          <a:ln>
            <a:noFill/>
          </a:ln>
        </p:spPr>
        <p:style>
          <a:lnRef idx="1">
            <a:schemeClr val="dk1"/>
          </a:lnRef>
          <a:fillRef idx="2">
            <a:schemeClr val="dk1"/>
          </a:fillRef>
          <a:effectRef idx="1">
            <a:schemeClr val="dk1"/>
          </a:effectRef>
          <a:fontRef idx="minor">
            <a:schemeClr val="dk1"/>
          </a:fontRef>
        </p:style>
        <p:txBody>
          <a:bodyPr anchor="ctr"/>
          <a:lstStyle/>
          <a:p>
            <a:pPr fontAlgn="auto">
              <a:spcAft>
                <a:spcPts val="0"/>
              </a:spcAft>
              <a:defRPr/>
            </a:pPr>
            <a:r>
              <a:rPr lang="it-IT" dirty="0" smtClean="0">
                <a:solidFill>
                  <a:schemeClr val="tx1"/>
                </a:solidFill>
                <a:latin typeface="DIN"/>
                <a:ea typeface="+mj-ea"/>
                <a:cs typeface="+mj-cs"/>
              </a:rPr>
              <a:t>    RIES E TROUT : «POSITIONING: THE BATTLE FOR YOUR MIND»</a:t>
            </a:r>
            <a:endParaRPr lang="it-IT" dirty="0">
              <a:solidFill>
                <a:schemeClr val="tx1"/>
              </a:solidFill>
              <a:latin typeface="DIN"/>
              <a:ea typeface="+mj-ea"/>
              <a:cs typeface="+mj-cs"/>
            </a:endParaRPr>
          </a:p>
        </p:txBody>
      </p:sp>
      <p:sp>
        <p:nvSpPr>
          <p:cNvPr id="38" name="CasellaDiTesto 37"/>
          <p:cNvSpPr txBox="1"/>
          <p:nvPr/>
        </p:nvSpPr>
        <p:spPr>
          <a:xfrm>
            <a:off x="1285852" y="1051435"/>
            <a:ext cx="6454500" cy="4196020"/>
          </a:xfrm>
          <a:prstGeom prst="rect">
            <a:avLst/>
          </a:prstGeom>
          <a:noFill/>
        </p:spPr>
        <p:txBody>
          <a:bodyPr wrap="square" rtlCol="0">
            <a:spAutoFit/>
          </a:bodyPr>
          <a:lstStyle/>
          <a:p>
            <a:pPr>
              <a:lnSpc>
                <a:spcPct val="150000"/>
              </a:lnSpc>
            </a:pPr>
            <a:r>
              <a:rPr lang="it-IT" dirty="0" smtClean="0">
                <a:latin typeface="DIN"/>
              </a:rPr>
              <a:t>IL POSIZIONAMENTO NASCE ASSIEME AL PRODOTTO, SIA ESSO UN BENE, UN SERVIZIO, UN’IMPRESA, UN’ISTITUZIONE O ANCHE UN INDIVIDUO. MA IL POSIZIONAMENTO NON HA NULLA A CHE VEDERE CON L’INTERVENTO SUL PRODOTTO, BENSÌ RIGUARDA L’INTERVENTO DA EFFETTUARSI SULLA MENTE DEL POSSIBILE ACQUIRENTE. IL POSIZIONAMENTO, CIOÈ, RIGUARDA IL MODO IN CUI UN PRODOTTO TROVA COLLOCAZIONE NELLA MENTE DEL POTENZIALE CONSUMATORE</a:t>
            </a:r>
          </a:p>
        </p:txBody>
      </p:sp>
      <p:cxnSp>
        <p:nvCxnSpPr>
          <p:cNvPr id="45" name="Connettore 1 44"/>
          <p:cNvCxnSpPr/>
          <p:nvPr/>
        </p:nvCxnSpPr>
        <p:spPr>
          <a:xfrm flipH="1" flipV="1">
            <a:off x="1071541" y="1051435"/>
            <a:ext cx="1" cy="4177768"/>
          </a:xfrm>
          <a:prstGeom prst="line">
            <a:avLst/>
          </a:prstGeom>
          <a:ln w="57150">
            <a:solidFill>
              <a:srgbClr val="FF0000"/>
            </a:solidFill>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691974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egnaposto numero diapositiva 35"/>
          <p:cNvSpPr>
            <a:spLocks noGrp="1"/>
          </p:cNvSpPr>
          <p:nvPr>
            <p:ph type="sldNum" sz="quarter" idx="12"/>
          </p:nvPr>
        </p:nvSpPr>
        <p:spPr/>
        <p:txBody>
          <a:bodyPr/>
          <a:lstStyle/>
          <a:p>
            <a:pPr>
              <a:defRPr/>
            </a:pPr>
            <a:fld id="{72F470DA-29CE-43C6-8192-D59AC96D3477}" type="slidenum">
              <a:rPr lang="it-IT" smtClean="0"/>
              <a:pPr>
                <a:defRPr/>
              </a:pPr>
              <a:t>7</a:t>
            </a:fld>
            <a:endParaRPr lang="it-IT"/>
          </a:p>
        </p:txBody>
      </p:sp>
      <p:sp>
        <p:nvSpPr>
          <p:cNvPr id="37" name="Segnaposto numero diapositiva 1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72F470DA-29CE-43C6-8192-D59AC96D3477}"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it-IT"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2" name="Segnaposto numero diapositiva 14"/>
          <p:cNvSpPr txBox="1">
            <a:spLocks/>
          </p:cNvSpPr>
          <p:nvPr/>
        </p:nvSpPr>
        <p:spPr>
          <a:xfrm>
            <a:off x="3071802"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72F470DA-29CE-43C6-8192-D59AC96D3477}"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it-IT"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8" name="CasellaDiTesto 37"/>
          <p:cNvSpPr txBox="1"/>
          <p:nvPr/>
        </p:nvSpPr>
        <p:spPr>
          <a:xfrm>
            <a:off x="1285852" y="2232378"/>
            <a:ext cx="6094460" cy="2169825"/>
          </a:xfrm>
          <a:prstGeom prst="rect">
            <a:avLst/>
          </a:prstGeom>
          <a:noFill/>
        </p:spPr>
        <p:txBody>
          <a:bodyPr wrap="square" rtlCol="0">
            <a:spAutoFit/>
          </a:bodyPr>
          <a:lstStyle/>
          <a:p>
            <a:pPr>
              <a:lnSpc>
                <a:spcPct val="150000"/>
              </a:lnSpc>
            </a:pPr>
            <a:r>
              <a:rPr lang="it-IT" dirty="0" smtClean="0">
                <a:latin typeface="DIN"/>
              </a:rPr>
              <a:t>IL POSIZIONAMENTO CONSISTE NEL DEFINIRE L’OFFERTA DELL’IMPRESA IN MODO TALE DA CONSENTIRE DI OCCUPARE UNA POSIZIONE DISTINTA E APPREZZATA NELLA MENTE DEI CLIENTI OBIETTIVO</a:t>
            </a:r>
          </a:p>
        </p:txBody>
      </p:sp>
      <p:cxnSp>
        <p:nvCxnSpPr>
          <p:cNvPr id="45" name="Connettore 1 44"/>
          <p:cNvCxnSpPr/>
          <p:nvPr/>
        </p:nvCxnSpPr>
        <p:spPr>
          <a:xfrm flipV="1">
            <a:off x="1071543" y="2232378"/>
            <a:ext cx="0" cy="1815883"/>
          </a:xfrm>
          <a:prstGeom prst="line">
            <a:avLst/>
          </a:prstGeom>
          <a:ln w="57150">
            <a:solidFill>
              <a:srgbClr val="FF0000"/>
            </a:solidFill>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597374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nettore 1 1"/>
          <p:cNvCxnSpPr/>
          <p:nvPr/>
        </p:nvCxnSpPr>
        <p:spPr>
          <a:xfrm>
            <a:off x="4138602" y="1350553"/>
            <a:ext cx="0" cy="4648627"/>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4" name="Gruppo 3"/>
          <p:cNvGrpSpPr/>
          <p:nvPr/>
        </p:nvGrpSpPr>
        <p:grpSpPr>
          <a:xfrm>
            <a:off x="414570" y="1328850"/>
            <a:ext cx="7037750" cy="4476414"/>
            <a:chOff x="414570" y="764704"/>
            <a:chExt cx="8009858" cy="5040560"/>
          </a:xfrm>
        </p:grpSpPr>
        <p:sp>
          <p:nvSpPr>
            <p:cNvPr id="5" name="Ovale 4"/>
            <p:cNvSpPr/>
            <p:nvPr/>
          </p:nvSpPr>
          <p:spPr>
            <a:xfrm>
              <a:off x="3059832" y="2132856"/>
              <a:ext cx="2736304" cy="1872208"/>
            </a:xfrm>
            <a:prstGeom prst="ellipse">
              <a:avLst/>
            </a:prstGeom>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it-IT"/>
            </a:p>
          </p:txBody>
        </p:sp>
        <p:sp>
          <p:nvSpPr>
            <p:cNvPr id="6" name="Rettangolo arrotondato 5"/>
            <p:cNvSpPr/>
            <p:nvPr/>
          </p:nvSpPr>
          <p:spPr>
            <a:xfrm>
              <a:off x="899592" y="980728"/>
              <a:ext cx="432048" cy="432048"/>
            </a:xfrm>
            <a:prstGeom prst="roundRect">
              <a:avLst/>
            </a:prstGeom>
            <a:solidFill>
              <a:srgbClr val="FFC000"/>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7" name="Rettangolo arrotondato 6"/>
            <p:cNvSpPr/>
            <p:nvPr/>
          </p:nvSpPr>
          <p:spPr>
            <a:xfrm>
              <a:off x="1648823" y="1916832"/>
              <a:ext cx="432048" cy="432048"/>
            </a:xfrm>
            <a:prstGeom prst="roundRect">
              <a:avLst/>
            </a:prstGeom>
            <a:solidFill>
              <a:srgbClr val="FFC000"/>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8" name="Rettangolo arrotondato 7"/>
            <p:cNvSpPr/>
            <p:nvPr/>
          </p:nvSpPr>
          <p:spPr>
            <a:xfrm>
              <a:off x="2051720" y="1297493"/>
              <a:ext cx="432048" cy="432048"/>
            </a:xfrm>
            <a:prstGeom prst="roundRect">
              <a:avLst/>
            </a:prstGeom>
            <a:solidFill>
              <a:srgbClr val="FFC000"/>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9" name="Rettangolo arrotondato 8"/>
            <p:cNvSpPr/>
            <p:nvPr/>
          </p:nvSpPr>
          <p:spPr>
            <a:xfrm>
              <a:off x="3059832" y="1181639"/>
              <a:ext cx="432048" cy="432048"/>
            </a:xfrm>
            <a:prstGeom prst="roundRect">
              <a:avLst/>
            </a:prstGeom>
            <a:solidFill>
              <a:srgbClr val="FFC000"/>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10" name="Rettangolo arrotondato 9"/>
            <p:cNvSpPr/>
            <p:nvPr/>
          </p:nvSpPr>
          <p:spPr>
            <a:xfrm>
              <a:off x="1051992" y="3789040"/>
              <a:ext cx="432048" cy="432048"/>
            </a:xfrm>
            <a:prstGeom prst="roundRect">
              <a:avLst/>
            </a:prstGeom>
            <a:solidFill>
              <a:srgbClr val="FFC000"/>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11" name="Rettangolo arrotondato 10"/>
            <p:cNvSpPr/>
            <p:nvPr/>
          </p:nvSpPr>
          <p:spPr>
            <a:xfrm>
              <a:off x="2286778" y="3368307"/>
              <a:ext cx="432048" cy="432048"/>
            </a:xfrm>
            <a:prstGeom prst="roundRect">
              <a:avLst/>
            </a:prstGeom>
            <a:solidFill>
              <a:srgbClr val="FFC000"/>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12" name="Rettangolo arrotondato 11"/>
            <p:cNvSpPr/>
            <p:nvPr/>
          </p:nvSpPr>
          <p:spPr>
            <a:xfrm>
              <a:off x="3275856" y="5085184"/>
              <a:ext cx="432048" cy="432048"/>
            </a:xfrm>
            <a:prstGeom prst="roundRect">
              <a:avLst/>
            </a:prstGeom>
            <a:solidFill>
              <a:srgbClr val="FFC000"/>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13" name="Rettangolo arrotondato 12"/>
            <p:cNvSpPr/>
            <p:nvPr/>
          </p:nvSpPr>
          <p:spPr>
            <a:xfrm>
              <a:off x="5580112" y="4437112"/>
              <a:ext cx="432048" cy="432048"/>
            </a:xfrm>
            <a:prstGeom prst="roundRect">
              <a:avLst/>
            </a:prstGeom>
            <a:solidFill>
              <a:srgbClr val="FFC000"/>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14" name="Rettangolo arrotondato 13"/>
            <p:cNvSpPr/>
            <p:nvPr/>
          </p:nvSpPr>
          <p:spPr>
            <a:xfrm>
              <a:off x="6372200" y="2333767"/>
              <a:ext cx="432048" cy="432048"/>
            </a:xfrm>
            <a:prstGeom prst="roundRect">
              <a:avLst/>
            </a:prstGeom>
            <a:solidFill>
              <a:srgbClr val="FFC000"/>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15" name="Rettangolo arrotondato 14"/>
            <p:cNvSpPr/>
            <p:nvPr/>
          </p:nvSpPr>
          <p:spPr>
            <a:xfrm>
              <a:off x="4716016" y="1133128"/>
              <a:ext cx="432048" cy="432048"/>
            </a:xfrm>
            <a:prstGeom prst="roundRect">
              <a:avLst/>
            </a:prstGeom>
            <a:solidFill>
              <a:srgbClr val="FFC000"/>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16" name="Ovale 15"/>
            <p:cNvSpPr/>
            <p:nvPr/>
          </p:nvSpPr>
          <p:spPr>
            <a:xfrm>
              <a:off x="5724128" y="764704"/>
              <a:ext cx="2088232" cy="964837"/>
            </a:xfrm>
            <a:prstGeom prst="ellipse">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it-IT"/>
            </a:p>
          </p:txBody>
        </p:sp>
        <p:sp>
          <p:nvSpPr>
            <p:cNvPr id="17" name="Ovale 16"/>
            <p:cNvSpPr/>
            <p:nvPr/>
          </p:nvSpPr>
          <p:spPr>
            <a:xfrm>
              <a:off x="539552" y="4653136"/>
              <a:ext cx="1963250" cy="1152128"/>
            </a:xfrm>
            <a:prstGeom prst="ellipse">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it-IT"/>
            </a:p>
          </p:txBody>
        </p:sp>
        <p:sp>
          <p:nvSpPr>
            <p:cNvPr id="18" name="Ovale 17"/>
            <p:cNvSpPr/>
            <p:nvPr/>
          </p:nvSpPr>
          <p:spPr>
            <a:xfrm flipV="1">
              <a:off x="6228184" y="4266806"/>
              <a:ext cx="2088232" cy="1538457"/>
            </a:xfrm>
            <a:prstGeom prst="ellipse">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it-IT"/>
            </a:p>
          </p:txBody>
        </p:sp>
        <p:sp>
          <p:nvSpPr>
            <p:cNvPr id="19" name="CasellaDiTesto 18"/>
            <p:cNvSpPr txBox="1"/>
            <p:nvPr/>
          </p:nvSpPr>
          <p:spPr>
            <a:xfrm>
              <a:off x="5652120" y="1012681"/>
              <a:ext cx="2304256" cy="430887"/>
            </a:xfrm>
            <a:prstGeom prst="rect">
              <a:avLst/>
            </a:prstGeom>
            <a:noFill/>
          </p:spPr>
          <p:txBody>
            <a:bodyPr wrap="square" rtlCol="0">
              <a:spAutoFit/>
            </a:bodyPr>
            <a:lstStyle/>
            <a:p>
              <a:pPr algn="ctr"/>
              <a:r>
                <a:rPr lang="it-IT" sz="2200" dirty="0" smtClean="0"/>
                <a:t>Vuoto di offerta</a:t>
              </a:r>
              <a:endParaRPr lang="it-IT" sz="2200" dirty="0"/>
            </a:p>
          </p:txBody>
        </p:sp>
        <p:sp>
          <p:nvSpPr>
            <p:cNvPr id="20" name="CasellaDiTesto 19"/>
            <p:cNvSpPr txBox="1"/>
            <p:nvPr/>
          </p:nvSpPr>
          <p:spPr>
            <a:xfrm>
              <a:off x="6120172" y="4797152"/>
              <a:ext cx="2304256" cy="430887"/>
            </a:xfrm>
            <a:prstGeom prst="rect">
              <a:avLst/>
            </a:prstGeom>
            <a:noFill/>
          </p:spPr>
          <p:txBody>
            <a:bodyPr wrap="square" rtlCol="0">
              <a:spAutoFit/>
            </a:bodyPr>
            <a:lstStyle/>
            <a:p>
              <a:pPr algn="ctr"/>
              <a:r>
                <a:rPr lang="it-IT" sz="2200" dirty="0" smtClean="0"/>
                <a:t>Vuoto di offerta</a:t>
              </a:r>
              <a:endParaRPr lang="it-IT" sz="2200" dirty="0"/>
            </a:p>
          </p:txBody>
        </p:sp>
        <p:sp>
          <p:nvSpPr>
            <p:cNvPr id="21" name="CasellaDiTesto 20"/>
            <p:cNvSpPr txBox="1"/>
            <p:nvPr/>
          </p:nvSpPr>
          <p:spPr>
            <a:xfrm>
              <a:off x="414570" y="5014337"/>
              <a:ext cx="2304256" cy="430887"/>
            </a:xfrm>
            <a:prstGeom prst="rect">
              <a:avLst/>
            </a:prstGeom>
            <a:noFill/>
          </p:spPr>
          <p:txBody>
            <a:bodyPr wrap="square" rtlCol="0">
              <a:spAutoFit/>
            </a:bodyPr>
            <a:lstStyle/>
            <a:p>
              <a:pPr algn="ctr"/>
              <a:r>
                <a:rPr lang="it-IT" sz="2200" dirty="0" smtClean="0"/>
                <a:t>Vuoto di offerta</a:t>
              </a:r>
              <a:endParaRPr lang="it-IT" sz="2200" dirty="0"/>
            </a:p>
          </p:txBody>
        </p:sp>
        <p:sp>
          <p:nvSpPr>
            <p:cNvPr id="22" name="CasellaDiTesto 21"/>
            <p:cNvSpPr txBox="1"/>
            <p:nvPr/>
          </p:nvSpPr>
          <p:spPr>
            <a:xfrm>
              <a:off x="715380" y="990021"/>
              <a:ext cx="800472" cy="369333"/>
            </a:xfrm>
            <a:prstGeom prst="rect">
              <a:avLst/>
            </a:prstGeom>
            <a:noFill/>
          </p:spPr>
          <p:txBody>
            <a:bodyPr wrap="square" rtlCol="0">
              <a:spAutoFit/>
            </a:bodyPr>
            <a:lstStyle/>
            <a:p>
              <a:pPr algn="ctr"/>
              <a:r>
                <a:rPr lang="it-IT" dirty="0" err="1" smtClean="0"/>
                <a:t>Az</a:t>
              </a:r>
              <a:r>
                <a:rPr lang="it-IT" dirty="0" smtClean="0"/>
                <a:t> 1</a:t>
              </a:r>
              <a:endParaRPr lang="it-IT" dirty="0"/>
            </a:p>
          </p:txBody>
        </p:sp>
        <p:sp>
          <p:nvSpPr>
            <p:cNvPr id="23" name="CasellaDiTesto 22"/>
            <p:cNvSpPr txBox="1"/>
            <p:nvPr/>
          </p:nvSpPr>
          <p:spPr>
            <a:xfrm>
              <a:off x="1886542" y="1297493"/>
              <a:ext cx="800472" cy="369333"/>
            </a:xfrm>
            <a:prstGeom prst="rect">
              <a:avLst/>
            </a:prstGeom>
            <a:noFill/>
          </p:spPr>
          <p:txBody>
            <a:bodyPr wrap="square" rtlCol="0">
              <a:spAutoFit/>
            </a:bodyPr>
            <a:lstStyle/>
            <a:p>
              <a:pPr algn="ctr"/>
              <a:r>
                <a:rPr lang="it-IT" dirty="0" err="1" smtClean="0"/>
                <a:t>Az</a:t>
              </a:r>
              <a:r>
                <a:rPr lang="it-IT" dirty="0" smtClean="0"/>
                <a:t> 1</a:t>
              </a:r>
              <a:endParaRPr lang="it-IT" dirty="0"/>
            </a:p>
          </p:txBody>
        </p:sp>
        <p:sp>
          <p:nvSpPr>
            <p:cNvPr id="24" name="CasellaDiTesto 23"/>
            <p:cNvSpPr txBox="1"/>
            <p:nvPr/>
          </p:nvSpPr>
          <p:spPr>
            <a:xfrm>
              <a:off x="1484040" y="1916832"/>
              <a:ext cx="800472" cy="369333"/>
            </a:xfrm>
            <a:prstGeom prst="rect">
              <a:avLst/>
            </a:prstGeom>
            <a:noFill/>
          </p:spPr>
          <p:txBody>
            <a:bodyPr wrap="square" rtlCol="0">
              <a:spAutoFit/>
            </a:bodyPr>
            <a:lstStyle/>
            <a:p>
              <a:pPr algn="ctr"/>
              <a:r>
                <a:rPr lang="it-IT" dirty="0" err="1" smtClean="0"/>
                <a:t>Az</a:t>
              </a:r>
              <a:r>
                <a:rPr lang="it-IT" dirty="0" smtClean="0"/>
                <a:t> 3</a:t>
              </a:r>
              <a:endParaRPr lang="it-IT" dirty="0"/>
            </a:p>
          </p:txBody>
        </p:sp>
        <p:sp>
          <p:nvSpPr>
            <p:cNvPr id="25" name="CasellaDiTesto 24"/>
            <p:cNvSpPr txBox="1"/>
            <p:nvPr/>
          </p:nvSpPr>
          <p:spPr>
            <a:xfrm>
              <a:off x="2908210" y="1212996"/>
              <a:ext cx="800472" cy="369333"/>
            </a:xfrm>
            <a:prstGeom prst="rect">
              <a:avLst/>
            </a:prstGeom>
            <a:noFill/>
          </p:spPr>
          <p:txBody>
            <a:bodyPr wrap="square" rtlCol="0">
              <a:spAutoFit/>
            </a:bodyPr>
            <a:lstStyle/>
            <a:p>
              <a:pPr algn="ctr"/>
              <a:r>
                <a:rPr lang="it-IT" dirty="0" err="1" smtClean="0"/>
                <a:t>Az</a:t>
              </a:r>
              <a:r>
                <a:rPr lang="it-IT" dirty="0" smtClean="0"/>
                <a:t> 4</a:t>
              </a:r>
              <a:endParaRPr lang="it-IT" dirty="0"/>
            </a:p>
          </p:txBody>
        </p:sp>
        <p:sp>
          <p:nvSpPr>
            <p:cNvPr id="26" name="CasellaDiTesto 25"/>
            <p:cNvSpPr txBox="1"/>
            <p:nvPr/>
          </p:nvSpPr>
          <p:spPr>
            <a:xfrm>
              <a:off x="899592" y="3783380"/>
              <a:ext cx="800472" cy="369333"/>
            </a:xfrm>
            <a:prstGeom prst="rect">
              <a:avLst/>
            </a:prstGeom>
            <a:noFill/>
          </p:spPr>
          <p:txBody>
            <a:bodyPr wrap="square" rtlCol="0">
              <a:spAutoFit/>
            </a:bodyPr>
            <a:lstStyle/>
            <a:p>
              <a:pPr algn="ctr"/>
              <a:r>
                <a:rPr lang="it-IT" dirty="0" err="1" smtClean="0"/>
                <a:t>Az</a:t>
              </a:r>
              <a:r>
                <a:rPr lang="it-IT" dirty="0" smtClean="0"/>
                <a:t> 5</a:t>
              </a:r>
              <a:endParaRPr lang="it-IT" dirty="0"/>
            </a:p>
          </p:txBody>
        </p:sp>
        <p:sp>
          <p:nvSpPr>
            <p:cNvPr id="27" name="CasellaDiTesto 26"/>
            <p:cNvSpPr txBox="1"/>
            <p:nvPr/>
          </p:nvSpPr>
          <p:spPr>
            <a:xfrm>
              <a:off x="2084870" y="3380280"/>
              <a:ext cx="800472" cy="369333"/>
            </a:xfrm>
            <a:prstGeom prst="rect">
              <a:avLst/>
            </a:prstGeom>
            <a:noFill/>
          </p:spPr>
          <p:txBody>
            <a:bodyPr wrap="square" rtlCol="0">
              <a:spAutoFit/>
            </a:bodyPr>
            <a:lstStyle/>
            <a:p>
              <a:pPr algn="ctr"/>
              <a:r>
                <a:rPr lang="it-IT" dirty="0" err="1" smtClean="0"/>
                <a:t>Az</a:t>
              </a:r>
              <a:r>
                <a:rPr lang="it-IT" dirty="0" smtClean="0"/>
                <a:t> 6</a:t>
              </a:r>
              <a:endParaRPr lang="it-IT" dirty="0"/>
            </a:p>
          </p:txBody>
        </p:sp>
        <p:sp>
          <p:nvSpPr>
            <p:cNvPr id="28" name="CasellaDiTesto 27"/>
            <p:cNvSpPr txBox="1"/>
            <p:nvPr/>
          </p:nvSpPr>
          <p:spPr>
            <a:xfrm>
              <a:off x="3091644" y="5080455"/>
              <a:ext cx="800472" cy="369333"/>
            </a:xfrm>
            <a:prstGeom prst="rect">
              <a:avLst/>
            </a:prstGeom>
            <a:noFill/>
          </p:spPr>
          <p:txBody>
            <a:bodyPr wrap="square" rtlCol="0">
              <a:spAutoFit/>
            </a:bodyPr>
            <a:lstStyle/>
            <a:p>
              <a:pPr algn="ctr"/>
              <a:r>
                <a:rPr lang="it-IT" dirty="0" err="1" smtClean="0"/>
                <a:t>Az</a:t>
              </a:r>
              <a:r>
                <a:rPr lang="it-IT" dirty="0" smtClean="0"/>
                <a:t> 7</a:t>
              </a:r>
              <a:endParaRPr lang="it-IT" dirty="0"/>
            </a:p>
          </p:txBody>
        </p:sp>
        <p:sp>
          <p:nvSpPr>
            <p:cNvPr id="29" name="CasellaDiTesto 28"/>
            <p:cNvSpPr txBox="1"/>
            <p:nvPr/>
          </p:nvSpPr>
          <p:spPr>
            <a:xfrm>
              <a:off x="4531804" y="1144184"/>
              <a:ext cx="800472" cy="369333"/>
            </a:xfrm>
            <a:prstGeom prst="rect">
              <a:avLst/>
            </a:prstGeom>
            <a:noFill/>
          </p:spPr>
          <p:txBody>
            <a:bodyPr wrap="square" rtlCol="0">
              <a:spAutoFit/>
            </a:bodyPr>
            <a:lstStyle/>
            <a:p>
              <a:pPr algn="ctr"/>
              <a:r>
                <a:rPr lang="it-IT" dirty="0" err="1" smtClean="0"/>
                <a:t>Az</a:t>
              </a:r>
              <a:r>
                <a:rPr lang="it-IT" dirty="0" smtClean="0"/>
                <a:t> 8</a:t>
              </a:r>
              <a:endParaRPr lang="it-IT" dirty="0"/>
            </a:p>
          </p:txBody>
        </p:sp>
        <p:sp>
          <p:nvSpPr>
            <p:cNvPr id="30" name="CasellaDiTesto 29"/>
            <p:cNvSpPr txBox="1"/>
            <p:nvPr/>
          </p:nvSpPr>
          <p:spPr>
            <a:xfrm>
              <a:off x="6187988" y="2365124"/>
              <a:ext cx="800472" cy="369333"/>
            </a:xfrm>
            <a:prstGeom prst="rect">
              <a:avLst/>
            </a:prstGeom>
            <a:noFill/>
          </p:spPr>
          <p:txBody>
            <a:bodyPr wrap="square" rtlCol="0">
              <a:spAutoFit/>
            </a:bodyPr>
            <a:lstStyle/>
            <a:p>
              <a:pPr algn="ctr"/>
              <a:r>
                <a:rPr lang="it-IT" dirty="0" err="1" smtClean="0"/>
                <a:t>Az</a:t>
              </a:r>
              <a:r>
                <a:rPr lang="it-IT" dirty="0" smtClean="0"/>
                <a:t> 9</a:t>
              </a:r>
              <a:endParaRPr lang="it-IT" dirty="0"/>
            </a:p>
          </p:txBody>
        </p:sp>
        <p:sp>
          <p:nvSpPr>
            <p:cNvPr id="31" name="CasellaDiTesto 30"/>
            <p:cNvSpPr txBox="1"/>
            <p:nvPr/>
          </p:nvSpPr>
          <p:spPr>
            <a:xfrm>
              <a:off x="5395940" y="4469844"/>
              <a:ext cx="800472" cy="369333"/>
            </a:xfrm>
            <a:prstGeom prst="rect">
              <a:avLst/>
            </a:prstGeom>
            <a:noFill/>
          </p:spPr>
          <p:txBody>
            <a:bodyPr wrap="square" rtlCol="0">
              <a:spAutoFit/>
            </a:bodyPr>
            <a:lstStyle/>
            <a:p>
              <a:pPr algn="ctr"/>
              <a:r>
                <a:rPr lang="it-IT" dirty="0" err="1" smtClean="0"/>
                <a:t>Az</a:t>
              </a:r>
              <a:r>
                <a:rPr lang="it-IT" dirty="0" smtClean="0"/>
                <a:t> 10</a:t>
              </a:r>
              <a:endParaRPr lang="it-IT" dirty="0"/>
            </a:p>
          </p:txBody>
        </p:sp>
        <p:sp>
          <p:nvSpPr>
            <p:cNvPr id="32" name="CasellaDiTesto 31"/>
            <p:cNvSpPr txBox="1"/>
            <p:nvPr/>
          </p:nvSpPr>
          <p:spPr>
            <a:xfrm>
              <a:off x="3275856" y="2765815"/>
              <a:ext cx="2304256" cy="430887"/>
            </a:xfrm>
            <a:prstGeom prst="rect">
              <a:avLst/>
            </a:prstGeom>
            <a:noFill/>
          </p:spPr>
          <p:txBody>
            <a:bodyPr wrap="square" rtlCol="0">
              <a:spAutoFit/>
            </a:bodyPr>
            <a:lstStyle/>
            <a:p>
              <a:pPr algn="ctr"/>
              <a:r>
                <a:rPr lang="it-IT" sz="2200" dirty="0" smtClean="0"/>
                <a:t>Vuoto di offerta</a:t>
              </a:r>
              <a:endParaRPr lang="it-IT" sz="2200" dirty="0"/>
            </a:p>
          </p:txBody>
        </p:sp>
      </p:grpSp>
      <p:cxnSp>
        <p:nvCxnSpPr>
          <p:cNvPr id="33" name="Connettore 1 32"/>
          <p:cNvCxnSpPr/>
          <p:nvPr/>
        </p:nvCxnSpPr>
        <p:spPr>
          <a:xfrm>
            <a:off x="539552" y="3196702"/>
            <a:ext cx="6769764"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itolo 4"/>
          <p:cNvSpPr txBox="1">
            <a:spLocks/>
          </p:cNvSpPr>
          <p:nvPr/>
        </p:nvSpPr>
        <p:spPr>
          <a:xfrm>
            <a:off x="-32" y="-24"/>
            <a:ext cx="9144032" cy="571500"/>
          </a:xfrm>
          <a:prstGeom prst="rect">
            <a:avLst/>
          </a:prstGeom>
          <a:noFill/>
          <a:ln>
            <a:noFill/>
          </a:ln>
        </p:spPr>
        <p:style>
          <a:lnRef idx="1">
            <a:schemeClr val="dk1"/>
          </a:lnRef>
          <a:fillRef idx="2">
            <a:schemeClr val="dk1"/>
          </a:fillRef>
          <a:effectRef idx="1">
            <a:schemeClr val="dk1"/>
          </a:effectRef>
          <a:fontRef idx="minor">
            <a:schemeClr val="dk1"/>
          </a:fontRef>
        </p:style>
        <p:txBody>
          <a:bodyPr anchor="ctr"/>
          <a:lstStyle/>
          <a:p>
            <a:pPr fontAlgn="auto">
              <a:spcAft>
                <a:spcPts val="0"/>
              </a:spcAft>
              <a:defRPr/>
            </a:pPr>
            <a:r>
              <a:rPr lang="it-IT" dirty="0">
                <a:solidFill>
                  <a:schemeClr val="tx1"/>
                </a:solidFill>
                <a:latin typeface="DIN"/>
                <a:ea typeface="+mj-ea"/>
                <a:cs typeface="+mj-cs"/>
              </a:rPr>
              <a:t>    </a:t>
            </a:r>
            <a:r>
              <a:rPr lang="it-IT" dirty="0" smtClean="0">
                <a:solidFill>
                  <a:schemeClr val="tx1"/>
                </a:solidFill>
                <a:latin typeface="DIN"/>
                <a:ea typeface="+mj-ea"/>
                <a:cs typeface="+mj-cs"/>
              </a:rPr>
              <a:t>BRAND MAP</a:t>
            </a:r>
            <a:endParaRPr lang="it-IT" dirty="0">
              <a:solidFill>
                <a:schemeClr val="tx1"/>
              </a:solidFill>
              <a:latin typeface="DIN"/>
              <a:ea typeface="+mj-ea"/>
              <a:cs typeface="+mj-cs"/>
            </a:endParaRPr>
          </a:p>
        </p:txBody>
      </p:sp>
    </p:spTree>
    <p:extLst>
      <p:ext uri="{BB962C8B-B14F-4D97-AF65-F5344CB8AC3E}">
        <p14:creationId xmlns:p14="http://schemas.microsoft.com/office/powerpoint/2010/main" val="3312188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270</Words>
  <Application>Microsoft Office PowerPoint</Application>
  <PresentationFormat>Presentazione su schermo (4:3)</PresentationFormat>
  <Paragraphs>66</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Edo Grassi</dc:creator>
  <cp:lastModifiedBy>Edo Grassi</cp:lastModifiedBy>
  <cp:revision>1</cp:revision>
  <dcterms:created xsi:type="dcterms:W3CDTF">2013-04-22T06:58:02Z</dcterms:created>
  <dcterms:modified xsi:type="dcterms:W3CDTF">2013-04-22T06:58:18Z</dcterms:modified>
</cp:coreProperties>
</file>