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BB18-CFF7-4C07-9626-7C4F023B12CB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7B92-25DD-49AF-B73A-43C5833972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4259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BB18-CFF7-4C07-9626-7C4F023B12CB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7B92-25DD-49AF-B73A-43C5833972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60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BB18-CFF7-4C07-9626-7C4F023B12CB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7B92-25DD-49AF-B73A-43C5833972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5433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608" y="539874"/>
            <a:ext cx="3114675" cy="31051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093296"/>
            <a:ext cx="553402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9599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3168352" cy="365125"/>
          </a:xfrm>
        </p:spPr>
        <p:txBody>
          <a:bodyPr/>
          <a:lstStyle>
            <a:lvl1pPr>
              <a:defRPr b="0">
                <a:latin typeface="DIN" pitchFamily="2" charset="0"/>
              </a:defRPr>
            </a:lvl1pPr>
          </a:lstStyle>
          <a:p>
            <a:r>
              <a:rPr lang="it-IT" smtClean="0"/>
              <a:t>Copyright ESSEDI Strategie d’Impresa Srl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68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48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3168352" cy="365125"/>
          </a:xfrm>
        </p:spPr>
        <p:txBody>
          <a:bodyPr/>
          <a:lstStyle>
            <a:lvl1pPr>
              <a:defRPr b="0">
                <a:latin typeface="DIN" pitchFamily="2" charset="0"/>
              </a:defRPr>
            </a:lvl1pPr>
          </a:lstStyle>
          <a:p>
            <a:r>
              <a:rPr lang="it-IT" smtClean="0"/>
              <a:t>Copyright ESSEDI Strategie d’Impresa Srl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68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48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3168352" cy="365125"/>
          </a:xfrm>
        </p:spPr>
        <p:txBody>
          <a:bodyPr/>
          <a:lstStyle>
            <a:lvl1pPr>
              <a:defRPr b="0">
                <a:latin typeface="DIN" pitchFamily="2" charset="0"/>
              </a:defRPr>
            </a:lvl1pPr>
          </a:lstStyle>
          <a:p>
            <a:r>
              <a:rPr lang="it-IT" smtClean="0"/>
              <a:t>Copyright ESSEDI Strategie d’Impresa Srl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68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48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3168352" cy="365125"/>
          </a:xfrm>
        </p:spPr>
        <p:txBody>
          <a:bodyPr/>
          <a:lstStyle>
            <a:lvl1pPr>
              <a:defRPr b="0">
                <a:latin typeface="DIN" pitchFamily="2" charset="0"/>
              </a:defRPr>
            </a:lvl1pPr>
          </a:lstStyle>
          <a:p>
            <a:r>
              <a:rPr lang="it-IT" smtClean="0"/>
              <a:t>Copyright ESSEDI Strategie d’Impresa Srl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68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48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3168352" cy="365125"/>
          </a:xfrm>
        </p:spPr>
        <p:txBody>
          <a:bodyPr/>
          <a:lstStyle>
            <a:lvl1pPr>
              <a:defRPr b="0">
                <a:latin typeface="DIN" pitchFamily="2" charset="0"/>
              </a:defRPr>
            </a:lvl1pPr>
          </a:lstStyle>
          <a:p>
            <a:r>
              <a:rPr lang="it-IT" smtClean="0"/>
              <a:t>Copyright ESSEDI Strategie d’Impresa Srl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68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480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3168352" cy="365125"/>
          </a:xfrm>
        </p:spPr>
        <p:txBody>
          <a:bodyPr/>
          <a:lstStyle>
            <a:lvl1pPr>
              <a:defRPr b="0">
                <a:latin typeface="DIN" pitchFamily="2" charset="0"/>
              </a:defRPr>
            </a:lvl1pPr>
          </a:lstStyle>
          <a:p>
            <a:r>
              <a:rPr lang="it-IT" smtClean="0"/>
              <a:t>Copyright ESSEDI Strategie d’Impresa Srl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68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480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3168352" cy="365125"/>
          </a:xfrm>
        </p:spPr>
        <p:txBody>
          <a:bodyPr/>
          <a:lstStyle>
            <a:lvl1pPr>
              <a:defRPr b="0">
                <a:latin typeface="DIN" pitchFamily="2" charset="0"/>
              </a:defRPr>
            </a:lvl1pPr>
          </a:lstStyle>
          <a:p>
            <a:r>
              <a:rPr lang="it-IT" smtClean="0"/>
              <a:t>Copyright ESSEDI Strategie d’Impresa Srl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68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4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BB18-CFF7-4C07-9626-7C4F023B12CB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7B92-25DD-49AF-B73A-43C5833972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9137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3168352" cy="365125"/>
          </a:xfrm>
        </p:spPr>
        <p:txBody>
          <a:bodyPr/>
          <a:lstStyle>
            <a:lvl1pPr>
              <a:defRPr b="0">
                <a:latin typeface="DIN" pitchFamily="2" charset="0"/>
              </a:defRPr>
            </a:lvl1pPr>
          </a:lstStyle>
          <a:p>
            <a:r>
              <a:rPr lang="it-IT" smtClean="0"/>
              <a:t>Copyright ESSEDI Strategie d’Impresa Srl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68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48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3168352" cy="365125"/>
          </a:xfrm>
        </p:spPr>
        <p:txBody>
          <a:bodyPr/>
          <a:lstStyle>
            <a:lvl1pPr>
              <a:defRPr b="0">
                <a:latin typeface="DIN" pitchFamily="2" charset="0"/>
              </a:defRPr>
            </a:lvl1pPr>
          </a:lstStyle>
          <a:p>
            <a:r>
              <a:rPr lang="it-IT" smtClean="0"/>
              <a:t>Copyright ESSEDI Strategie d’Impresa Srl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68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4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BB18-CFF7-4C07-9626-7C4F023B12CB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7B92-25DD-49AF-B73A-43C5833972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520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BB18-CFF7-4C07-9626-7C4F023B12CB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7B92-25DD-49AF-B73A-43C5833972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657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BB18-CFF7-4C07-9626-7C4F023B12CB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7B92-25DD-49AF-B73A-43C5833972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731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BB18-CFF7-4C07-9626-7C4F023B12CB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7B92-25DD-49AF-B73A-43C5833972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82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BB18-CFF7-4C07-9626-7C4F023B12CB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7B92-25DD-49AF-B73A-43C5833972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679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BB18-CFF7-4C07-9626-7C4F023B12CB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7B92-25DD-49AF-B73A-43C5833972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159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BB18-CFF7-4C07-9626-7C4F023B12CB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7B92-25DD-49AF-B73A-43C5833972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40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0BB18-CFF7-4C07-9626-7C4F023B12CB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87B92-25DD-49AF-B73A-43C5833972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098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55576" y="4149080"/>
            <a:ext cx="77048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solidFill>
                  <a:srgbClr val="6B6C6D"/>
                </a:solidFill>
              </a:rPr>
              <a:t>FROM BUSINESS IDEA TO BUSINESS PLAN</a:t>
            </a:r>
            <a:endParaRPr lang="it-IT" sz="3000" b="1" dirty="0">
              <a:solidFill>
                <a:srgbClr val="6B6C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74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33762" y="0"/>
            <a:ext cx="8028559" cy="692696"/>
          </a:xfrm>
          <a:prstGeom prst="rect">
            <a:avLst/>
          </a:prstGeom>
          <a:solidFill>
            <a:srgbClr val="6B6C6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it-IT" sz="1800" b="1" dirty="0" smtClean="0">
              <a:solidFill>
                <a:schemeClr val="bg1"/>
              </a:solidFill>
              <a:latin typeface="DIN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5496" y="44624"/>
            <a:ext cx="7993063" cy="504825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b="1" dirty="0" smtClean="0">
                <a:solidFill>
                  <a:schemeClr val="bg1"/>
                </a:solidFill>
                <a:latin typeface="DIN"/>
              </a:rPr>
              <a:t>IL PARADOSSO DELLA CRESCITA PROFITTEVOLE</a:t>
            </a:r>
          </a:p>
        </p:txBody>
      </p:sp>
      <p:sp>
        <p:nvSpPr>
          <p:cNvPr id="3" name="Rettangolo 2"/>
          <p:cNvSpPr/>
          <p:nvPr/>
        </p:nvSpPr>
        <p:spPr>
          <a:xfrm>
            <a:off x="827584" y="1443548"/>
            <a:ext cx="676875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>
                <a:solidFill>
                  <a:srgbClr val="6B6C6D"/>
                </a:solidFill>
                <a:latin typeface="DIN"/>
              </a:rPr>
              <a:t>LA DEFINIZIONE DEL MERCATO DI RIFERIMENTO RAPPRESENTA QUINDI IL </a:t>
            </a:r>
            <a:r>
              <a:rPr lang="it-IT" b="1" dirty="0" smtClean="0">
                <a:solidFill>
                  <a:srgbClr val="6B6C6D"/>
                </a:solidFill>
                <a:latin typeface="DIN"/>
              </a:rPr>
              <a:t>PUNTO DI PARTENZA</a:t>
            </a:r>
            <a:r>
              <a:rPr lang="it-IT" dirty="0" smtClean="0">
                <a:solidFill>
                  <a:srgbClr val="6B6C6D"/>
                </a:solidFill>
                <a:latin typeface="DIN"/>
              </a:rPr>
              <a:t> PER UNA CRESCITA PROFITTEVOLE POICHÉ È ALL’INTERNO DI QUESTO CHE MOLTO SPESSO SI NASCONDONO LE MIGLIORI OPPORTUNITÀ DI CRESCITA E PROFITTO</a:t>
            </a:r>
          </a:p>
          <a:p>
            <a:endParaRPr lang="it-IT" sz="1600" b="1" dirty="0" smtClean="0">
              <a:latin typeface="DIN"/>
            </a:endParaRPr>
          </a:p>
          <a:p>
            <a:r>
              <a:rPr lang="it-IT" dirty="0" smtClean="0">
                <a:solidFill>
                  <a:srgbClr val="6B6C6D"/>
                </a:solidFill>
                <a:latin typeface="DIN"/>
              </a:rPr>
              <a:t>la corretta definizione del mercato di riferimento è una </a:t>
            </a:r>
            <a:r>
              <a:rPr lang="it-IT" b="1" dirty="0" smtClean="0">
                <a:solidFill>
                  <a:srgbClr val="6B6C6D"/>
                </a:solidFill>
                <a:latin typeface="DIN"/>
              </a:rPr>
              <a:t>CONDIZIONE NECESSARIA MA NON SUFFICIENTE</a:t>
            </a:r>
          </a:p>
          <a:p>
            <a:endParaRPr lang="it-IT" dirty="0" smtClean="0">
              <a:solidFill>
                <a:srgbClr val="6B6C6D"/>
              </a:solidFill>
              <a:latin typeface="DIN"/>
            </a:endParaRPr>
          </a:p>
          <a:p>
            <a:r>
              <a:rPr lang="it-IT" dirty="0" smtClean="0">
                <a:solidFill>
                  <a:srgbClr val="6B6C6D"/>
                </a:solidFill>
                <a:latin typeface="DIN"/>
              </a:rPr>
              <a:t>RAPPRESENTA UNA CONDIZIONE </a:t>
            </a:r>
            <a:r>
              <a:rPr lang="it-IT" b="1" dirty="0" smtClean="0">
                <a:solidFill>
                  <a:srgbClr val="6B6C6D"/>
                </a:solidFill>
                <a:latin typeface="DIN"/>
              </a:rPr>
              <a:t>NECESSARIA</a:t>
            </a:r>
          </a:p>
          <a:p>
            <a:r>
              <a:rPr lang="it-IT" dirty="0" err="1" smtClean="0">
                <a:solidFill>
                  <a:srgbClr val="6B6C6D"/>
                </a:solidFill>
                <a:latin typeface="DIN"/>
              </a:rPr>
              <a:t>perchè</a:t>
            </a:r>
            <a:r>
              <a:rPr lang="it-IT" dirty="0" smtClean="0">
                <a:solidFill>
                  <a:srgbClr val="6B6C6D"/>
                </a:solidFill>
                <a:latin typeface="DIN"/>
              </a:rPr>
              <a:t> definire con chiarezza il proprio core business permette di evidenziare le fonti del proprio vantaggio competitivo e quindi le aree all’interno delle quali ricercare il motore della crescita</a:t>
            </a:r>
          </a:p>
          <a:p>
            <a:endParaRPr lang="it-IT" dirty="0" smtClean="0">
              <a:solidFill>
                <a:srgbClr val="6B6C6D"/>
              </a:solidFill>
              <a:latin typeface="DIN"/>
            </a:endParaRPr>
          </a:p>
          <a:p>
            <a:r>
              <a:rPr lang="it-IT" dirty="0" smtClean="0">
                <a:solidFill>
                  <a:srgbClr val="6B6C6D"/>
                </a:solidFill>
                <a:latin typeface="DIN"/>
              </a:rPr>
              <a:t>NON RAPPRESENTA UNA CONDIZIONE </a:t>
            </a:r>
            <a:r>
              <a:rPr lang="it-IT" b="1" dirty="0" smtClean="0">
                <a:solidFill>
                  <a:srgbClr val="6B6C6D"/>
                </a:solidFill>
                <a:latin typeface="DIN"/>
              </a:rPr>
              <a:t>SUFFICIENTE</a:t>
            </a:r>
            <a:r>
              <a:rPr lang="it-IT" dirty="0" smtClean="0">
                <a:solidFill>
                  <a:srgbClr val="6B6C6D"/>
                </a:solidFill>
                <a:latin typeface="DIN"/>
              </a:rPr>
              <a:t> </a:t>
            </a:r>
          </a:p>
          <a:p>
            <a:r>
              <a:rPr lang="it-IT" dirty="0" err="1" smtClean="0">
                <a:solidFill>
                  <a:srgbClr val="6B6C6D"/>
                </a:solidFill>
                <a:latin typeface="DIN"/>
              </a:rPr>
              <a:t>perchè</a:t>
            </a:r>
            <a:r>
              <a:rPr lang="it-IT" dirty="0" smtClean="0">
                <a:solidFill>
                  <a:srgbClr val="6B6C6D"/>
                </a:solidFill>
                <a:latin typeface="DIN"/>
              </a:rPr>
              <a:t> a tale definizione devono far seguito delle azioni coerenti</a:t>
            </a:r>
            <a:endParaRPr lang="it-IT" dirty="0">
              <a:solidFill>
                <a:srgbClr val="6B6C6D"/>
              </a:solidFill>
              <a:latin typeface="DIN"/>
            </a:endParaRPr>
          </a:p>
        </p:txBody>
      </p:sp>
    </p:spTree>
    <p:extLst>
      <p:ext uri="{BB962C8B-B14F-4D97-AF65-F5344CB8AC3E}">
        <p14:creationId xmlns:p14="http://schemas.microsoft.com/office/powerpoint/2010/main" val="371205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33762" y="0"/>
            <a:ext cx="8028559" cy="692696"/>
          </a:xfrm>
          <a:prstGeom prst="rect">
            <a:avLst/>
          </a:prstGeom>
          <a:solidFill>
            <a:srgbClr val="6B6C6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it-IT" sz="1800" b="1" dirty="0" smtClean="0">
              <a:solidFill>
                <a:schemeClr val="bg1"/>
              </a:solidFill>
              <a:latin typeface="DIN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36687" y="-27384"/>
            <a:ext cx="7993063" cy="648072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b="1" dirty="0" smtClean="0">
                <a:solidFill>
                  <a:schemeClr val="bg1"/>
                </a:solidFill>
                <a:latin typeface="DIN"/>
              </a:rPr>
              <a:t>IL TERMINE </a:t>
            </a:r>
            <a:r>
              <a:rPr lang="it-IT" sz="1800" b="1" dirty="0">
                <a:solidFill>
                  <a:schemeClr val="bg1"/>
                </a:solidFill>
                <a:latin typeface="DIN"/>
              </a:rPr>
              <a:t>S</a:t>
            </a:r>
            <a:r>
              <a:rPr lang="it-IT" sz="1800" b="1" dirty="0" smtClean="0">
                <a:solidFill>
                  <a:schemeClr val="bg1"/>
                </a:solidFill>
                <a:latin typeface="DIN"/>
              </a:rPr>
              <a:t>TRATEGIA HA ORIGINE REMOTE ...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107504" y="836712"/>
            <a:ext cx="7716837" cy="5716459"/>
          </a:xfrm>
          <a:prstGeom prst="roundRect">
            <a:avLst/>
          </a:prstGeom>
          <a:noFill/>
        </p:spPr>
        <p:txBody>
          <a:bodyPr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261938">
              <a:lnSpc>
                <a:spcPct val="125000"/>
              </a:lnSpc>
              <a:spcBef>
                <a:spcPct val="25000"/>
              </a:spcBef>
              <a:buNone/>
            </a:pPr>
            <a:r>
              <a:rPr lang="it-IT" sz="1700" dirty="0" smtClean="0">
                <a:solidFill>
                  <a:srgbClr val="6B6C6D"/>
                </a:solidFill>
                <a:latin typeface="DIN"/>
              </a:rPr>
              <a:t>PARLARE DI STRATEGIA, FINO A POCO TEMPO FA, EQUIVALEVA A PARLARE DI GUERRA</a:t>
            </a:r>
          </a:p>
          <a:p>
            <a:pPr marL="177800" indent="-177800" algn="just" defTabSz="261938">
              <a:lnSpc>
                <a:spcPct val="125000"/>
              </a:lnSpc>
              <a:spcBef>
                <a:spcPct val="25000"/>
              </a:spcBef>
              <a:buFontTx/>
              <a:buChar char="•"/>
            </a:pPr>
            <a:endParaRPr lang="it-IT" sz="1700" dirty="0" smtClean="0">
              <a:solidFill>
                <a:srgbClr val="6B6C6D"/>
              </a:solidFill>
              <a:latin typeface="DIN"/>
            </a:endParaRPr>
          </a:p>
          <a:p>
            <a:pPr marL="0" indent="0" algn="just" defTabSz="261938">
              <a:lnSpc>
                <a:spcPct val="125000"/>
              </a:lnSpc>
              <a:spcBef>
                <a:spcPct val="25000"/>
              </a:spcBef>
              <a:buNone/>
            </a:pPr>
            <a:r>
              <a:rPr lang="it-IT" sz="1700" dirty="0" smtClean="0">
                <a:solidFill>
                  <a:srgbClr val="6B6C6D"/>
                </a:solidFill>
                <a:latin typeface="DIN"/>
              </a:rPr>
              <a:t>LO STRATEGOS, TERMINE GRECO DA CUI DERIVA IL NOME STRATEGIA, ERA SEMPLICEMENTE IL COMANDANTE DI UNA SCHIERA DI OPLITI (FANTI PESANTEMENTE ARMATI) CHE FORMAVANO IL NERBO DELL’ESERCITO*</a:t>
            </a:r>
          </a:p>
          <a:p>
            <a:pPr marL="177800" indent="-177800" algn="just" defTabSz="261938">
              <a:lnSpc>
                <a:spcPct val="125000"/>
              </a:lnSpc>
              <a:spcBef>
                <a:spcPct val="25000"/>
              </a:spcBef>
              <a:buFontTx/>
              <a:buChar char="•"/>
            </a:pPr>
            <a:endParaRPr lang="it-IT" sz="1700" dirty="0" smtClean="0">
              <a:solidFill>
                <a:srgbClr val="6B6C6D"/>
              </a:solidFill>
              <a:latin typeface="DIN"/>
            </a:endParaRPr>
          </a:p>
          <a:p>
            <a:pPr marL="0" indent="0" algn="just" defTabSz="261938">
              <a:lnSpc>
                <a:spcPct val="125000"/>
              </a:lnSpc>
              <a:spcBef>
                <a:spcPct val="25000"/>
              </a:spcBef>
              <a:buNone/>
            </a:pPr>
            <a:r>
              <a:rPr lang="it-IT" sz="1700" dirty="0" smtClean="0">
                <a:solidFill>
                  <a:srgbClr val="6B6C6D"/>
                </a:solidFill>
                <a:latin typeface="DIN"/>
              </a:rPr>
              <a:t>LA GUERRA È UN FENOMENO CHE APPARE FIN DALL’INIZIO DELLA STORIA DOCUMENTATA, MA ANCHE LA STRATEGIA È MOLTO ANTICA: FORSE ESSA POTREBBE ESSERE NATA ADDIRITTURA PRIMA DELLA GUERRA, TRA GRUPPI UMANI PREISTORICI NELLA PREPARAZIONE DELLE BATTUTE DI CACCIA, CHE PRESUMEVA UNA PREFIGURAZIONE DELLO SCONTRO, DEI SUOI RISCHI E DEI SUOI RISULTATI </a:t>
            </a:r>
          </a:p>
        </p:txBody>
      </p:sp>
    </p:spTree>
    <p:extLst>
      <p:ext uri="{BB962C8B-B14F-4D97-AF65-F5344CB8AC3E}">
        <p14:creationId xmlns:p14="http://schemas.microsoft.com/office/powerpoint/2010/main" val="20038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33762" y="0"/>
            <a:ext cx="8028559" cy="692696"/>
          </a:xfrm>
          <a:prstGeom prst="rect">
            <a:avLst/>
          </a:prstGeom>
          <a:solidFill>
            <a:srgbClr val="6B6C6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it-IT" sz="1800" b="1" dirty="0" smtClean="0">
              <a:solidFill>
                <a:schemeClr val="bg1"/>
              </a:solidFill>
              <a:latin typeface="DIN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5496" y="44624"/>
            <a:ext cx="7993063" cy="504825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b="1" dirty="0" smtClean="0">
                <a:solidFill>
                  <a:schemeClr val="bg1"/>
                </a:solidFill>
                <a:latin typeface="DIN"/>
              </a:rPr>
              <a:t>... MA HA ORMAI PERSO IL SUO ORIGINALE CONNOTATO DI CARATTERE MILITARE 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755577" y="2584944"/>
            <a:ext cx="6912768" cy="1411664"/>
          </a:xfrm>
          <a:prstGeom prst="round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261938">
              <a:lnSpc>
                <a:spcPct val="125000"/>
              </a:lnSpc>
              <a:spcBef>
                <a:spcPct val="25000"/>
              </a:spcBef>
              <a:buNone/>
            </a:pPr>
            <a:r>
              <a:rPr lang="it-IT" sz="1700" dirty="0" smtClean="0">
                <a:solidFill>
                  <a:srgbClr val="6B6C6D"/>
                </a:solidFill>
                <a:latin typeface="DIN"/>
              </a:rPr>
              <a:t>STRATEGIA ... LA TECNICA DI INDIVIDUARE GLI OBIETTIVI GENERALI IN QUALSIASI SETTORE DI ATTIVITÀ PUBBLICHE E PRIVATE, NONCHÈ I MODI E I MEZZI PIÙ OPPORTUNI PER RAGGIUNGERLI</a:t>
            </a:r>
            <a:endParaRPr lang="it-IT" sz="1700" dirty="0">
              <a:solidFill>
                <a:srgbClr val="6B6C6D"/>
              </a:solidFill>
              <a:latin typeface="DIN"/>
            </a:endParaRPr>
          </a:p>
        </p:txBody>
      </p:sp>
    </p:spTree>
    <p:extLst>
      <p:ext uri="{BB962C8B-B14F-4D97-AF65-F5344CB8AC3E}">
        <p14:creationId xmlns:p14="http://schemas.microsoft.com/office/powerpoint/2010/main" val="287318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251521" y="2103083"/>
            <a:ext cx="3600400" cy="2043113"/>
          </a:xfrm>
          <a:prstGeom prst="round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261938">
              <a:lnSpc>
                <a:spcPct val="125000"/>
              </a:lnSpc>
              <a:spcBef>
                <a:spcPct val="25000"/>
              </a:spcBef>
              <a:buNone/>
            </a:pPr>
            <a:r>
              <a:rPr lang="it-IT" sz="1600" b="1" dirty="0" smtClean="0">
                <a:solidFill>
                  <a:srgbClr val="6B6C6D"/>
                </a:solidFill>
                <a:latin typeface="DIN"/>
              </a:rPr>
              <a:t>“la guerra è il compito più importante che uno stato possa intraprendere ... per questa ragione si tratta di un’attività che deve essere ponderata ed analizzata”</a:t>
            </a:r>
            <a:endParaRPr lang="it-IT" sz="1600" b="1" dirty="0">
              <a:solidFill>
                <a:srgbClr val="6B6C6D"/>
              </a:solidFill>
              <a:latin typeface="DIN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916349" y="2441553"/>
            <a:ext cx="411162" cy="115411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4CE00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499992" y="1495231"/>
            <a:ext cx="3384376" cy="4512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just" defTabSz="261938" eaLnBrk="1" hangingPunct="1">
              <a:lnSpc>
                <a:spcPct val="150000"/>
              </a:lnSpc>
              <a:spcBef>
                <a:spcPct val="25000"/>
              </a:spcBef>
              <a:buClrTx/>
            </a:pPr>
            <a:r>
              <a:rPr lang="it-IT" sz="1700" dirty="0" smtClean="0">
                <a:solidFill>
                  <a:srgbClr val="6B6C6D"/>
                </a:solidFill>
                <a:latin typeface="DIN"/>
              </a:rPr>
              <a:t>RILEVANZA DELLA STRATEGIA DA ADOTTARE</a:t>
            </a:r>
          </a:p>
          <a:p>
            <a:pPr algn="just" defTabSz="261938" eaLnBrk="1" hangingPunct="1">
              <a:lnSpc>
                <a:spcPct val="175000"/>
              </a:lnSpc>
              <a:spcBef>
                <a:spcPct val="25000"/>
              </a:spcBef>
              <a:buClrTx/>
            </a:pPr>
            <a:endParaRPr lang="it-IT" sz="1700" dirty="0" smtClean="0">
              <a:solidFill>
                <a:srgbClr val="6B6C6D"/>
              </a:solidFill>
              <a:latin typeface="DIN"/>
            </a:endParaRPr>
          </a:p>
          <a:p>
            <a:pPr algn="just" defTabSz="261938" eaLnBrk="1" hangingPunct="1">
              <a:lnSpc>
                <a:spcPct val="150000"/>
              </a:lnSpc>
              <a:spcBef>
                <a:spcPct val="25000"/>
              </a:spcBef>
              <a:buClrTx/>
            </a:pPr>
            <a:r>
              <a:rPr lang="it-IT" sz="1700" dirty="0" smtClean="0">
                <a:solidFill>
                  <a:srgbClr val="6B6C6D"/>
                </a:solidFill>
                <a:latin typeface="DIN"/>
              </a:rPr>
              <a:t>NECESSITÀ DI PREPARARSI IN MANIERA RIGOROSA, DI VALUTARE CON ATTENZIONE IL POTENZIALE SVILUPPO DI OGNI AZIONE INTRAPRESA, DI ANALIZZARE CON ATTENZIONE SE STESSO ED I NEMICI (CONCORRENTI)</a:t>
            </a:r>
            <a:endParaRPr lang="it-IT" sz="1700" dirty="0">
              <a:solidFill>
                <a:srgbClr val="6B6C6D"/>
              </a:solidFill>
              <a:latin typeface="DIN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-33762" y="0"/>
            <a:ext cx="8028559" cy="692696"/>
          </a:xfrm>
          <a:prstGeom prst="rect">
            <a:avLst/>
          </a:prstGeom>
          <a:solidFill>
            <a:srgbClr val="6B6C6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it-IT" sz="1800" b="1" dirty="0" smtClean="0">
              <a:solidFill>
                <a:schemeClr val="bg1"/>
              </a:solidFill>
              <a:latin typeface="DIN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35496" y="81012"/>
            <a:ext cx="7993063" cy="504825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b="1" dirty="0" smtClean="0">
                <a:solidFill>
                  <a:schemeClr val="bg1"/>
                </a:solidFill>
                <a:latin typeface="DIN"/>
              </a:rPr>
              <a:t>I DETTAMI STRATEGICI PIÙ MODERNI: ALCUNI PENSIERI DI SUN TZU, V-IV SECOLO A.C.  (CONTINUA ...)</a:t>
            </a:r>
          </a:p>
        </p:txBody>
      </p:sp>
    </p:spTree>
    <p:extLst>
      <p:ext uri="{BB962C8B-B14F-4D97-AF65-F5344CB8AC3E}">
        <p14:creationId xmlns:p14="http://schemas.microsoft.com/office/powerpoint/2010/main" val="27287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33762" y="0"/>
            <a:ext cx="8028559" cy="692696"/>
          </a:xfrm>
          <a:prstGeom prst="rect">
            <a:avLst/>
          </a:prstGeom>
          <a:solidFill>
            <a:srgbClr val="6B6C6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it-IT" sz="1800" b="1" dirty="0" smtClean="0">
              <a:solidFill>
                <a:schemeClr val="bg1"/>
              </a:solidFill>
              <a:latin typeface="DIN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5496" y="81012"/>
            <a:ext cx="7993063" cy="504825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b="1" dirty="0" smtClean="0">
                <a:solidFill>
                  <a:schemeClr val="bg1"/>
                </a:solidFill>
                <a:latin typeface="DIN"/>
              </a:rPr>
              <a:t>I DETTAMI STRATEGICI PIÙ MODERNI: ALCUNI PENSIERI DI SUN TZU, V-IV SECOLO A.C.  (CONTINUA ...)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916349" y="2441553"/>
            <a:ext cx="411162" cy="115411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4CE00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499992" y="1196752"/>
            <a:ext cx="3494805" cy="5249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just" defTabSz="261938">
              <a:lnSpc>
                <a:spcPct val="150000"/>
              </a:lnSpc>
              <a:spcBef>
                <a:spcPct val="25000"/>
              </a:spcBef>
            </a:pPr>
            <a:r>
              <a:rPr lang="it-IT" sz="1700" dirty="0" smtClean="0">
                <a:solidFill>
                  <a:srgbClr val="6B6C6D"/>
                </a:solidFill>
                <a:latin typeface="DIN"/>
              </a:rPr>
              <a:t>IMPORTANZA DELL’ANALISI COMPETITIVA E DELLA RACCOLTA DI INFORMAZIONI RELATIVAMENTE AI CONCORRENTI ED AL MERCATO CHE SI INTENDE AFFRONTARE</a:t>
            </a:r>
          </a:p>
          <a:p>
            <a:pPr algn="just" defTabSz="261938">
              <a:lnSpc>
                <a:spcPct val="150000"/>
              </a:lnSpc>
              <a:spcBef>
                <a:spcPct val="25000"/>
              </a:spcBef>
            </a:pPr>
            <a:endParaRPr lang="it-IT" sz="1700" dirty="0" smtClean="0">
              <a:solidFill>
                <a:srgbClr val="6B6C6D"/>
              </a:solidFill>
              <a:latin typeface="DIN"/>
            </a:endParaRPr>
          </a:p>
          <a:p>
            <a:pPr algn="just" defTabSz="261938">
              <a:lnSpc>
                <a:spcPct val="150000"/>
              </a:lnSpc>
              <a:spcBef>
                <a:spcPct val="25000"/>
              </a:spcBef>
            </a:pPr>
            <a:r>
              <a:rPr lang="it-IT" sz="1700" dirty="0" smtClean="0">
                <a:solidFill>
                  <a:srgbClr val="6B6C6D"/>
                </a:solidFill>
                <a:latin typeface="DIN"/>
              </a:rPr>
              <a:t>ASSUMERE UN ATTEGGIAMENTO CARATTERIZZATO DA UN CONSAPEVOLE DETERMINISMO PIUTTOSTO CHE AFFIDARSI ALL’INTUIZIONE</a:t>
            </a:r>
          </a:p>
          <a:p>
            <a:pPr algn="just" defTabSz="261938" eaLnBrk="1" hangingPunct="1">
              <a:lnSpc>
                <a:spcPct val="150000"/>
              </a:lnSpc>
              <a:spcBef>
                <a:spcPct val="25000"/>
              </a:spcBef>
              <a:buClrTx/>
            </a:pPr>
            <a:endParaRPr lang="it-IT" sz="1700" dirty="0">
              <a:solidFill>
                <a:srgbClr val="6B6C6D"/>
              </a:solidFill>
              <a:latin typeface="DIN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51520" y="1577692"/>
            <a:ext cx="3528392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just" defTabSz="261938" eaLnBrk="1" hangingPunct="1">
              <a:lnSpc>
                <a:spcPct val="175000"/>
              </a:lnSpc>
              <a:spcBef>
                <a:spcPct val="25000"/>
              </a:spcBef>
              <a:buClrTx/>
            </a:pPr>
            <a:r>
              <a:rPr lang="it-IT" sz="1600" b="1" dirty="0" smtClean="0">
                <a:solidFill>
                  <a:srgbClr val="6B6C6D"/>
                </a:solidFill>
                <a:latin typeface="DIN"/>
              </a:rPr>
              <a:t>“perciò quando svolgete delle valutazioni attraverso i metodi di calcolo comparato ... chiedetevi ... quali ufficiali e quali truppe sono meglio addestrate ... dalle risposte a questi interrogativi sarete in grado di prevedere chi sarà il vincitore e chi subirà la sconfitta”</a:t>
            </a:r>
          </a:p>
          <a:p>
            <a:pPr marL="177800" indent="-177800" defTabSz="261938" eaLnBrk="1" hangingPunct="1">
              <a:lnSpc>
                <a:spcPct val="175000"/>
              </a:lnSpc>
              <a:spcBef>
                <a:spcPct val="25000"/>
              </a:spcBef>
              <a:buClrTx/>
              <a:buFontTx/>
              <a:buChar char="•"/>
            </a:pPr>
            <a:endParaRPr lang="it-IT" sz="1600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05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33762" y="0"/>
            <a:ext cx="8028559" cy="692696"/>
          </a:xfrm>
          <a:prstGeom prst="rect">
            <a:avLst/>
          </a:prstGeom>
          <a:solidFill>
            <a:srgbClr val="6B6C6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it-IT" sz="1800" b="1" dirty="0" smtClean="0">
              <a:solidFill>
                <a:schemeClr val="bg1"/>
              </a:solidFill>
              <a:latin typeface="DIN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5496" y="81012"/>
            <a:ext cx="7993063" cy="504825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b="1" dirty="0" smtClean="0">
                <a:solidFill>
                  <a:schemeClr val="bg1"/>
                </a:solidFill>
                <a:latin typeface="DIN"/>
              </a:rPr>
              <a:t>I DETTAMI STRATEGICI PIÙ MODERNI: ALCUNI PENSIERI DI SUN TZU, V-IV SECOLO A.C.  (CONTINUA ...)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916349" y="2441553"/>
            <a:ext cx="411162" cy="115411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4CE00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499992" y="980728"/>
            <a:ext cx="3312368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just" defTabSz="261938">
              <a:lnSpc>
                <a:spcPct val="150000"/>
              </a:lnSpc>
              <a:spcBef>
                <a:spcPct val="25000"/>
              </a:spcBef>
            </a:pPr>
            <a:r>
              <a:rPr lang="it-IT" sz="1700" dirty="0" smtClean="0">
                <a:solidFill>
                  <a:srgbClr val="6B6C6D"/>
                </a:solidFill>
                <a:latin typeface="DIN"/>
              </a:rPr>
              <a:t>RILEVANZA DEL MARKET INTELLIGENCE, NECESSARIO ED ORGANIZZATO IN MANIERA ACCURATA</a:t>
            </a:r>
          </a:p>
          <a:p>
            <a:pPr algn="just" defTabSz="261938">
              <a:lnSpc>
                <a:spcPct val="150000"/>
              </a:lnSpc>
              <a:spcBef>
                <a:spcPct val="25000"/>
              </a:spcBef>
            </a:pPr>
            <a:endParaRPr lang="it-IT" sz="1700" dirty="0" smtClean="0">
              <a:solidFill>
                <a:srgbClr val="6B6C6D"/>
              </a:solidFill>
              <a:latin typeface="DIN"/>
            </a:endParaRPr>
          </a:p>
          <a:p>
            <a:pPr algn="just" defTabSz="261938">
              <a:lnSpc>
                <a:spcPct val="150000"/>
              </a:lnSpc>
              <a:spcBef>
                <a:spcPct val="25000"/>
              </a:spcBef>
            </a:pPr>
            <a:r>
              <a:rPr lang="it-IT" sz="1700" dirty="0" smtClean="0">
                <a:solidFill>
                  <a:srgbClr val="6B6C6D"/>
                </a:solidFill>
                <a:latin typeface="DIN"/>
              </a:rPr>
              <a:t>STIMOLO AD APPROFONDIRE L’AUTOVALUTAZIONE</a:t>
            </a:r>
          </a:p>
          <a:p>
            <a:pPr algn="just" defTabSz="261938">
              <a:lnSpc>
                <a:spcPct val="150000"/>
              </a:lnSpc>
              <a:spcBef>
                <a:spcPct val="25000"/>
              </a:spcBef>
            </a:pPr>
            <a:endParaRPr lang="it-IT" sz="1700" dirty="0" smtClean="0">
              <a:solidFill>
                <a:srgbClr val="6B6C6D"/>
              </a:solidFill>
              <a:latin typeface="DIN"/>
            </a:endParaRPr>
          </a:p>
          <a:p>
            <a:pPr algn="just" defTabSz="261938">
              <a:lnSpc>
                <a:spcPct val="150000"/>
              </a:lnSpc>
              <a:spcBef>
                <a:spcPct val="25000"/>
              </a:spcBef>
            </a:pPr>
            <a:r>
              <a:rPr lang="it-IT" sz="1700" dirty="0" smtClean="0">
                <a:solidFill>
                  <a:srgbClr val="6B6C6D"/>
                </a:solidFill>
                <a:latin typeface="DIN"/>
              </a:rPr>
              <a:t>LA LIMITATA COMPRENSIONE DELLE PROPRIE CAPACITÀ E DEBOLEZZA PORTA ALLA SCELTA DI STRATEGIE INADEGUATE E QUINDI ALLA SCONFITTA </a:t>
            </a:r>
          </a:p>
          <a:p>
            <a:pPr defTabSz="261938" eaLnBrk="1" hangingPunct="1">
              <a:lnSpc>
                <a:spcPct val="150000"/>
              </a:lnSpc>
              <a:spcBef>
                <a:spcPct val="25000"/>
              </a:spcBef>
              <a:buClrTx/>
            </a:pPr>
            <a:endParaRPr lang="it-IT" sz="1600" b="1" dirty="0">
              <a:solidFill>
                <a:srgbClr val="6B6C6D"/>
              </a:solidFill>
              <a:latin typeface="DIN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51520" y="1196752"/>
            <a:ext cx="3528392" cy="474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just" defTabSz="261938">
              <a:lnSpc>
                <a:spcPct val="175000"/>
              </a:lnSpc>
              <a:spcBef>
                <a:spcPct val="25000"/>
              </a:spcBef>
            </a:pPr>
            <a:r>
              <a:rPr lang="it-IT" sz="1600" b="1" dirty="0">
                <a:solidFill>
                  <a:srgbClr val="6B6C6D"/>
                </a:solidFill>
                <a:latin typeface="DIN"/>
              </a:rPr>
              <a:t>“Si dice che chi conosce il suo nemico e conosce se stesso potrà affrontare senza timore cento battaglie, colui che non conosce il nemico ma conosce se stesso a volte sarà vittorioso, a volte incontrerà la sconfitta. Chi non conosce né se stesso né il nemico inevitabilmente verrà sconfitto in ogni scontro”</a:t>
            </a:r>
          </a:p>
          <a:p>
            <a:pPr marL="177800" indent="-177800" defTabSz="261938" eaLnBrk="1" hangingPunct="1">
              <a:lnSpc>
                <a:spcPct val="175000"/>
              </a:lnSpc>
              <a:spcBef>
                <a:spcPct val="25000"/>
              </a:spcBef>
              <a:buClrTx/>
              <a:buFontTx/>
              <a:buChar char="•"/>
            </a:pPr>
            <a:endParaRPr lang="it-IT" sz="1600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88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33762" y="0"/>
            <a:ext cx="8028559" cy="692696"/>
          </a:xfrm>
          <a:prstGeom prst="rect">
            <a:avLst/>
          </a:prstGeom>
          <a:solidFill>
            <a:srgbClr val="6B6C6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it-IT" sz="1800" b="1" dirty="0" smtClean="0">
              <a:solidFill>
                <a:schemeClr val="bg1"/>
              </a:solidFill>
              <a:latin typeface="DIN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5496" y="81012"/>
            <a:ext cx="7993063" cy="504825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b="1" dirty="0" smtClean="0">
                <a:solidFill>
                  <a:schemeClr val="bg1"/>
                </a:solidFill>
                <a:latin typeface="DIN"/>
              </a:rPr>
              <a:t>IL SIGNIFICATO DELLA PAROLA “PARADOSSO” ...</a:t>
            </a:r>
          </a:p>
        </p:txBody>
      </p:sp>
      <p:sp>
        <p:nvSpPr>
          <p:cNvPr id="3" name="Rettangolo 2"/>
          <p:cNvSpPr/>
          <p:nvPr/>
        </p:nvSpPr>
        <p:spPr>
          <a:xfrm>
            <a:off x="827584" y="2274838"/>
            <a:ext cx="66247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 smtClean="0">
                <a:solidFill>
                  <a:srgbClr val="6B6C6D"/>
                </a:solidFill>
                <a:latin typeface="DIN"/>
              </a:rPr>
              <a:t>«</a:t>
            </a:r>
            <a:r>
              <a:rPr lang="it-IT" dirty="0" smtClean="0">
                <a:solidFill>
                  <a:srgbClr val="6B6C6D"/>
                </a:solidFill>
                <a:latin typeface="DIN"/>
              </a:rPr>
              <a:t>ASSERZIONE INCREDIBILE, IN NETTO CONTRASTO CON L’OPINIONE COMUNE»</a:t>
            </a:r>
          </a:p>
          <a:p>
            <a:pPr algn="just"/>
            <a:endParaRPr lang="it-IT" dirty="0" smtClean="0">
              <a:solidFill>
                <a:srgbClr val="6B6C6D"/>
              </a:solidFill>
              <a:latin typeface="DIN"/>
            </a:endParaRPr>
          </a:p>
          <a:p>
            <a:pPr algn="just"/>
            <a:r>
              <a:rPr lang="it-IT" dirty="0" smtClean="0">
                <a:solidFill>
                  <a:srgbClr val="6B6C6D"/>
                </a:solidFill>
                <a:latin typeface="DIN"/>
              </a:rPr>
              <a:t>«ASSURDITÀ»</a:t>
            </a:r>
          </a:p>
          <a:p>
            <a:pPr algn="just"/>
            <a:endParaRPr lang="it-IT" dirty="0" smtClean="0">
              <a:solidFill>
                <a:srgbClr val="6B6C6D"/>
              </a:solidFill>
              <a:latin typeface="DIN"/>
            </a:endParaRPr>
          </a:p>
          <a:p>
            <a:pPr algn="just"/>
            <a:r>
              <a:rPr lang="it-IT" dirty="0" smtClean="0">
                <a:solidFill>
                  <a:srgbClr val="6B6C6D"/>
                </a:solidFill>
                <a:latin typeface="DIN"/>
              </a:rPr>
              <a:t>«LEGGE FISICA IL CUI ENUNCIATO, PUR ESSENDO ESATTO, SEMBRA ERRATO»</a:t>
            </a:r>
          </a:p>
          <a:p>
            <a:pPr algn="just"/>
            <a:r>
              <a:rPr lang="it-IT" b="1" dirty="0" smtClean="0">
                <a:solidFill>
                  <a:srgbClr val="6B6C6D"/>
                </a:solidFill>
                <a:latin typeface="DIN"/>
              </a:rPr>
              <a:t/>
            </a:r>
            <a:br>
              <a:rPr lang="it-IT" b="1" dirty="0" smtClean="0">
                <a:solidFill>
                  <a:srgbClr val="6B6C6D"/>
                </a:solidFill>
                <a:latin typeface="DIN"/>
              </a:rPr>
            </a:br>
            <a:r>
              <a:rPr lang="it-IT" b="1" dirty="0" smtClean="0">
                <a:solidFill>
                  <a:srgbClr val="6B6C6D"/>
                </a:solidFill>
                <a:latin typeface="DIN"/>
              </a:rPr>
              <a:t>	     </a:t>
            </a:r>
          </a:p>
          <a:p>
            <a:pPr algn="just"/>
            <a:endParaRPr lang="it-IT" b="1" dirty="0" smtClean="0">
              <a:solidFill>
                <a:srgbClr val="6B6C6D"/>
              </a:solidFill>
              <a:latin typeface="DIN"/>
            </a:endParaRPr>
          </a:p>
          <a:p>
            <a:pPr algn="ctr"/>
            <a:r>
              <a:rPr lang="it-IT" b="1" dirty="0" smtClean="0">
                <a:solidFill>
                  <a:srgbClr val="6B6C6D"/>
                </a:solidFill>
                <a:latin typeface="DIN"/>
              </a:rPr>
              <a:t>vocabolario della lingua italiana  zingarelli</a:t>
            </a:r>
            <a:endParaRPr lang="it-IT" b="1" dirty="0">
              <a:solidFill>
                <a:srgbClr val="6B6C6D"/>
              </a:solidFill>
              <a:latin typeface="DIN"/>
            </a:endParaRPr>
          </a:p>
        </p:txBody>
      </p:sp>
    </p:spTree>
    <p:extLst>
      <p:ext uri="{BB962C8B-B14F-4D97-AF65-F5344CB8AC3E}">
        <p14:creationId xmlns:p14="http://schemas.microsoft.com/office/powerpoint/2010/main" val="10104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33762" y="0"/>
            <a:ext cx="8028559" cy="692696"/>
          </a:xfrm>
          <a:prstGeom prst="rect">
            <a:avLst/>
          </a:prstGeom>
          <a:solidFill>
            <a:srgbClr val="6B6C6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it-IT" sz="1800" b="1" dirty="0" smtClean="0">
              <a:solidFill>
                <a:schemeClr val="bg1"/>
              </a:solidFill>
              <a:latin typeface="DIN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5496" y="81012"/>
            <a:ext cx="7993063" cy="504825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b="1" dirty="0" smtClean="0">
                <a:solidFill>
                  <a:schemeClr val="bg1"/>
                </a:solidFill>
                <a:latin typeface="DIN"/>
              </a:rPr>
              <a:t>... E QUALCHE ESEMPIO DI PARADOSSO...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15888" y="1857107"/>
            <a:ext cx="6075362" cy="36933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it-IT"/>
            </a:defPPr>
            <a:lvl1pPr algn="just">
              <a:defRPr b="1">
                <a:solidFill>
                  <a:srgbClr val="6B6C6D"/>
                </a:solidFill>
                <a:latin typeface="DIN"/>
              </a:defRPr>
            </a:lvl1pPr>
          </a:lstStyle>
          <a:p>
            <a:r>
              <a:rPr lang="it-IT" b="0" dirty="0"/>
              <a:t>Per raddrizzare la macchina che sbanda ...</a:t>
            </a:r>
          </a:p>
          <a:p>
            <a:endParaRPr lang="it-IT" b="0" dirty="0"/>
          </a:p>
          <a:p>
            <a:r>
              <a:rPr lang="it-IT" b="0" dirty="0"/>
              <a:t>Per far crescere una pianta più forte ...</a:t>
            </a:r>
          </a:p>
          <a:p>
            <a:endParaRPr lang="it-IT" b="0" dirty="0"/>
          </a:p>
          <a:p>
            <a:r>
              <a:rPr lang="it-IT" b="0" dirty="0"/>
              <a:t>Per essere amati ...</a:t>
            </a:r>
          </a:p>
          <a:p>
            <a:endParaRPr lang="it-IT" b="0" dirty="0"/>
          </a:p>
          <a:p>
            <a:r>
              <a:rPr lang="it-IT" b="0" dirty="0"/>
              <a:t>Per mandare la pallina da golf lontano ...</a:t>
            </a:r>
          </a:p>
          <a:p>
            <a:endParaRPr lang="it-IT" b="0" dirty="0"/>
          </a:p>
          <a:p>
            <a:r>
              <a:rPr lang="it-IT" b="0" dirty="0"/>
              <a:t>Per alimentare una piccola fiamma ...</a:t>
            </a:r>
          </a:p>
          <a:p>
            <a:endParaRPr lang="it-IT" b="0" dirty="0"/>
          </a:p>
          <a:p>
            <a:r>
              <a:rPr lang="it-IT" b="0" dirty="0"/>
              <a:t>Per far crescere i capelli più velocemente ...</a:t>
            </a:r>
          </a:p>
          <a:p>
            <a:endParaRPr lang="it-IT" b="0" dirty="0"/>
          </a:p>
          <a:p>
            <a:endParaRPr lang="it-IT" b="0" dirty="0"/>
          </a:p>
        </p:txBody>
      </p:sp>
      <p:grpSp>
        <p:nvGrpSpPr>
          <p:cNvPr id="8" name="Gruppo 7"/>
          <p:cNvGrpSpPr/>
          <p:nvPr/>
        </p:nvGrpSpPr>
        <p:grpSpPr>
          <a:xfrm>
            <a:off x="5076056" y="1988840"/>
            <a:ext cx="2952503" cy="2979738"/>
            <a:chOff x="5942013" y="1616075"/>
            <a:chExt cx="3478212" cy="2979738"/>
          </a:xfrm>
        </p:grpSpPr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5942013" y="1616075"/>
              <a:ext cx="34782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5942013" y="2217738"/>
              <a:ext cx="34782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5942013" y="2819400"/>
              <a:ext cx="34782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5942013" y="3421063"/>
              <a:ext cx="34782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5942013" y="4008438"/>
              <a:ext cx="34782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5942013" y="4595813"/>
              <a:ext cx="34782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rot="10800000" wrap="none" lIns="0" tIns="0" rIns="0" bIns="0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171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33762" y="0"/>
            <a:ext cx="8028559" cy="692696"/>
          </a:xfrm>
          <a:prstGeom prst="rect">
            <a:avLst/>
          </a:prstGeom>
          <a:solidFill>
            <a:srgbClr val="6B6C6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it-IT" sz="1800" b="1" dirty="0" smtClean="0">
              <a:solidFill>
                <a:schemeClr val="bg1"/>
              </a:solidFill>
              <a:latin typeface="DIN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79513" y="1297712"/>
            <a:ext cx="756084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1">
            <a:spAutoFit/>
          </a:bodyPr>
          <a:lstStyle>
            <a:lvl1pPr marL="342900" indent="-342900">
              <a:defRPr sz="4000" b="1">
                <a:solidFill>
                  <a:schemeClr val="tx1"/>
                </a:solidFill>
                <a:latin typeface="Garamond" pitchFamily="18" charset="0"/>
              </a:defRPr>
            </a:lvl1pPr>
            <a:lvl2pPr marL="190500">
              <a:defRPr sz="4000"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E00"/>
              </a:buClr>
              <a:buFont typeface="Monotype Sorts" pitchFamily="2" charset="2"/>
              <a:buChar char="n"/>
              <a:defRPr sz="4000"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E00"/>
              </a:buClr>
              <a:buFont typeface="Monotype Sorts" pitchFamily="2" charset="2"/>
              <a:buChar char="n"/>
              <a:defRPr sz="4000"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E00"/>
              </a:buClr>
              <a:buFont typeface="Monotype Sorts" pitchFamily="2" charset="2"/>
              <a:buChar char="n"/>
              <a:defRPr sz="4000"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E00"/>
              </a:buClr>
              <a:buFont typeface="Monotype Sorts" pitchFamily="2" charset="2"/>
              <a:buChar char="n"/>
              <a:defRPr sz="4000"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lvl="1" algn="just">
              <a:lnSpc>
                <a:spcPct val="150000"/>
              </a:lnSpc>
              <a:spcBef>
                <a:spcPct val="50000"/>
              </a:spcBef>
              <a:buClrTx/>
              <a:buFontTx/>
              <a:buNone/>
            </a:pPr>
            <a:r>
              <a:rPr lang="it-IT" sz="1800" b="0" dirty="0">
                <a:solidFill>
                  <a:srgbClr val="6B6C6D"/>
                </a:solidFill>
                <a:latin typeface="DIN"/>
              </a:rPr>
              <a:t>CONCENTRARE RISORSE </a:t>
            </a:r>
            <a:r>
              <a:rPr lang="it-IT" sz="1800" b="0" dirty="0" smtClean="0">
                <a:solidFill>
                  <a:srgbClr val="6B6C6D"/>
                </a:solidFill>
                <a:latin typeface="DIN"/>
              </a:rPr>
              <a:t>ED </a:t>
            </a:r>
            <a:r>
              <a:rPr lang="it-IT" sz="1800" b="0" dirty="0">
                <a:solidFill>
                  <a:srgbClr val="6B6C6D"/>
                </a:solidFill>
                <a:latin typeface="DIN"/>
              </a:rPr>
              <a:t>ENERGIE SUL CORE BUSINESS </a:t>
            </a:r>
            <a:r>
              <a:rPr lang="it-IT" sz="1800" b="0" dirty="0" smtClean="0">
                <a:solidFill>
                  <a:srgbClr val="6B6C6D"/>
                </a:solidFill>
                <a:latin typeface="DIN"/>
              </a:rPr>
              <a:t>APPARE </a:t>
            </a:r>
            <a:r>
              <a:rPr lang="it-IT" sz="1800" b="0" dirty="0">
                <a:solidFill>
                  <a:srgbClr val="6B6C6D"/>
                </a:solidFill>
                <a:latin typeface="DIN"/>
              </a:rPr>
              <a:t>LA VIA MIGLIORE PER </a:t>
            </a:r>
            <a:r>
              <a:rPr lang="it-IT" sz="1800" b="0" dirty="0" smtClean="0">
                <a:solidFill>
                  <a:srgbClr val="6B6C6D"/>
                </a:solidFill>
                <a:latin typeface="DIN"/>
              </a:rPr>
              <a:t>GENERARE VALORE NEL TEMPO: </a:t>
            </a:r>
            <a:r>
              <a:rPr lang="it-IT" sz="1800" b="0" dirty="0">
                <a:solidFill>
                  <a:srgbClr val="6B6C6D"/>
                </a:solidFill>
                <a:latin typeface="DIN"/>
              </a:rPr>
              <a:t/>
            </a:r>
            <a:br>
              <a:rPr lang="it-IT" sz="1800" b="0" dirty="0">
                <a:solidFill>
                  <a:srgbClr val="6B6C6D"/>
                </a:solidFill>
                <a:latin typeface="DIN"/>
              </a:rPr>
            </a:br>
            <a:r>
              <a:rPr lang="it-IT" sz="1800" b="0" dirty="0">
                <a:solidFill>
                  <a:srgbClr val="6B6C6D"/>
                </a:solidFill>
                <a:latin typeface="DIN"/>
              </a:rPr>
              <a:t>RESTRINGERE GLI OBIETTIVI È PIÙ FREQUENTEMENTE LA VIA PER CRESCERE CREANDO </a:t>
            </a:r>
            <a:r>
              <a:rPr lang="it-IT" sz="1800" b="0" dirty="0" smtClean="0">
                <a:solidFill>
                  <a:srgbClr val="6B6C6D"/>
                </a:solidFill>
                <a:latin typeface="DIN"/>
              </a:rPr>
              <a:t>RICCHEZZA.</a:t>
            </a:r>
            <a:endParaRPr lang="it-IT" sz="1800" b="0" dirty="0">
              <a:solidFill>
                <a:srgbClr val="6B6C6D"/>
              </a:solidFill>
              <a:latin typeface="DIN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79512" y="3861084"/>
            <a:ext cx="7560841" cy="207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1">
            <a:spAutoFit/>
          </a:bodyPr>
          <a:lstStyle>
            <a:lvl1pPr marL="342900" indent="-342900">
              <a:defRPr sz="4000" b="1">
                <a:solidFill>
                  <a:schemeClr val="tx1"/>
                </a:solidFill>
                <a:latin typeface="Garamond" pitchFamily="18" charset="0"/>
              </a:defRPr>
            </a:lvl1pPr>
            <a:lvl2pPr marL="190500">
              <a:defRPr sz="4000"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E00"/>
              </a:buClr>
              <a:buFont typeface="Monotype Sorts" pitchFamily="2" charset="2"/>
              <a:buChar char="n"/>
              <a:defRPr sz="4000"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E00"/>
              </a:buClr>
              <a:buFont typeface="Monotype Sorts" pitchFamily="2" charset="2"/>
              <a:buChar char="n"/>
              <a:defRPr sz="4000"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E00"/>
              </a:buClr>
              <a:buFont typeface="Monotype Sorts" pitchFamily="2" charset="2"/>
              <a:buChar char="n"/>
              <a:defRPr sz="4000"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E00"/>
              </a:buClr>
              <a:buFont typeface="Monotype Sorts" pitchFamily="2" charset="2"/>
              <a:buChar char="n"/>
              <a:defRPr sz="4000"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lvl="1" algn="just">
              <a:lnSpc>
                <a:spcPct val="150000"/>
              </a:lnSpc>
              <a:spcBef>
                <a:spcPct val="50000"/>
              </a:spcBef>
              <a:buClrTx/>
              <a:buFontTx/>
              <a:buNone/>
            </a:pPr>
            <a:r>
              <a:rPr lang="it-IT" sz="1800" b="0" dirty="0">
                <a:solidFill>
                  <a:srgbClr val="6B6C6D"/>
                </a:solidFill>
                <a:latin typeface="DIN"/>
              </a:rPr>
              <a:t>DEFINIRE CON PRECISIONE IL PROPRIO CORE BUSINESS E QUINDI IL PROPRIO MERCATO DI RIFERIMENTO È UNA DECISIONE STRATEGICA FONDAMENTALE E L’ESECUZIONE DELLA STRATEGIA, PIÙ CHE LA SUA ORIGINALITÀ, RAPPRESENTA L’ELEMENTO CRITICO DI </a:t>
            </a:r>
            <a:r>
              <a:rPr lang="it-IT" sz="1800" b="0" dirty="0" smtClean="0">
                <a:solidFill>
                  <a:srgbClr val="6B6C6D"/>
                </a:solidFill>
                <a:latin typeface="DIN"/>
              </a:rPr>
              <a:t>SUCCESSO.</a:t>
            </a:r>
            <a:endParaRPr lang="it-IT" sz="1800" b="0" dirty="0">
              <a:solidFill>
                <a:srgbClr val="6B6C6D"/>
              </a:solidFill>
              <a:latin typeface="DIN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5496" y="44624"/>
            <a:ext cx="7993063" cy="504825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b="1" dirty="0" smtClean="0">
                <a:solidFill>
                  <a:schemeClr val="bg1"/>
                </a:solidFill>
                <a:latin typeface="DIN"/>
              </a:rPr>
              <a:t>IL PARADOSSO DELLA CRESCITA PROFITTEVOLE</a:t>
            </a:r>
          </a:p>
        </p:txBody>
      </p:sp>
    </p:spTree>
    <p:extLst>
      <p:ext uri="{BB962C8B-B14F-4D97-AF65-F5344CB8AC3E}">
        <p14:creationId xmlns:p14="http://schemas.microsoft.com/office/powerpoint/2010/main" val="164280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683</Words>
  <Application>Microsoft Office PowerPoint</Application>
  <PresentationFormat>Presentazione su schermo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Edo Grassi</dc:creator>
  <cp:lastModifiedBy>Edo Grassi</cp:lastModifiedBy>
  <cp:revision>1</cp:revision>
  <dcterms:created xsi:type="dcterms:W3CDTF">2013-04-22T07:06:16Z</dcterms:created>
  <dcterms:modified xsi:type="dcterms:W3CDTF">2013-04-22T07:06:32Z</dcterms:modified>
</cp:coreProperties>
</file>