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4"/>
  </p:notesMasterIdLst>
  <p:sldIdLst>
    <p:sldId id="316" r:id="rId2"/>
    <p:sldId id="364" r:id="rId3"/>
    <p:sldId id="377" r:id="rId4"/>
    <p:sldId id="382" r:id="rId5"/>
    <p:sldId id="383" r:id="rId6"/>
    <p:sldId id="384" r:id="rId7"/>
    <p:sldId id="380" r:id="rId8"/>
    <p:sldId id="345" r:id="rId9"/>
    <p:sldId id="378" r:id="rId10"/>
    <p:sldId id="379" r:id="rId11"/>
    <p:sldId id="389" r:id="rId12"/>
    <p:sldId id="390" r:id="rId13"/>
    <p:sldId id="385" r:id="rId14"/>
    <p:sldId id="343" r:id="rId15"/>
    <p:sldId id="293" r:id="rId16"/>
    <p:sldId id="381" r:id="rId17"/>
    <p:sldId id="335" r:id="rId18"/>
    <p:sldId id="386" r:id="rId19"/>
    <p:sldId id="387" r:id="rId20"/>
    <p:sldId id="388" r:id="rId21"/>
    <p:sldId id="278" r:id="rId22"/>
    <p:sldId id="259" r:id="rId23"/>
  </p:sldIdLst>
  <p:sldSz cx="6858000" cy="51435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F13"/>
    <a:srgbClr val="2A002B"/>
    <a:srgbClr val="D60000"/>
    <a:srgbClr val="C5C0EF"/>
    <a:srgbClr val="E28C09"/>
    <a:srgbClr val="520052"/>
    <a:srgbClr val="660066"/>
    <a:srgbClr val="523178"/>
    <a:srgbClr val="E0961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7" autoAdjust="0"/>
    <p:restoredTop sz="96323" autoAdjust="0"/>
  </p:normalViewPr>
  <p:slideViewPr>
    <p:cSldViewPr showGuides="1">
      <p:cViewPr varScale="1">
        <p:scale>
          <a:sx n="153" d="100"/>
          <a:sy n="153" d="100"/>
        </p:scale>
        <p:origin x="-1698" y="-9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/>
          <a:lstStyle>
            <a:lvl1pPr algn="r">
              <a:defRPr sz="1200"/>
            </a:lvl1pPr>
          </a:lstStyle>
          <a:p>
            <a:fld id="{17EF8118-2F1C-4CA3-A855-CA5A2F733F99}" type="datetimeFigureOut">
              <a:rPr lang="en-US" smtClean="0"/>
              <a:t>5/22/2017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2" tIns="46566" rIns="93132" bIns="465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32" tIns="46566" rIns="93132" bIns="4656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3132" tIns="46566" rIns="93132" bIns="46566" rtlCol="0" anchor="b"/>
          <a:lstStyle>
            <a:lvl1pPr algn="r">
              <a:defRPr sz="1200"/>
            </a:lvl1pPr>
          </a:lstStyle>
          <a:p>
            <a:fld id="{8F0245C6-CDE8-4361-A243-87BC86C6488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:9 Sl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6858000" cy="5148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>
          <a:xfrm>
            <a:off x="964666" y="795638"/>
            <a:ext cx="5060587" cy="17387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964661" y="2537050"/>
            <a:ext cx="5060586" cy="533400"/>
          </a:xfrm>
        </p:spPr>
        <p:txBody>
          <a:bodyPr>
            <a:normAutofit/>
          </a:bodyPr>
          <a:lstStyle>
            <a:lvl1pPr marL="0" marR="0" indent="0" algn="l" defTabSz="6857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kern="1200" noProof="0">
                <a:solidFill>
                  <a:schemeClr val="accent6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Sub-headline here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ACC37E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64661" y="3129398"/>
            <a:ext cx="5060586" cy="762000"/>
          </a:xfrm>
        </p:spPr>
        <p:txBody>
          <a:bodyPr>
            <a:noAutofit/>
          </a:bodyPr>
          <a:lstStyle>
            <a:lvl1pPr marL="257162" marR="0" indent="-257162" algn="l" defTabSz="6857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bg1"/>
                </a:solidFill>
                <a:latin typeface="+mj-lt"/>
              </a:defRPr>
            </a:lvl1pPr>
          </a:lstStyle>
          <a:p>
            <a:pPr marL="257162" marR="0" lvl="0" indent="-257162" algn="l" defTabSz="6857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050" dirty="0" smtClean="0"/>
              <a:t>Presenter Name(s)</a:t>
            </a:r>
          </a:p>
        </p:txBody>
      </p:sp>
      <p:grpSp>
        <p:nvGrpSpPr>
          <p:cNvPr id="42" name="Group 4"/>
          <p:cNvGrpSpPr>
            <a:grpSpLocks noChangeAspect="1"/>
          </p:cNvGrpSpPr>
          <p:nvPr userDrawn="1"/>
        </p:nvGrpSpPr>
        <p:grpSpPr bwMode="auto">
          <a:xfrm>
            <a:off x="7318375" y="5619750"/>
            <a:ext cx="1325563" cy="746125"/>
            <a:chOff x="4610" y="3540"/>
            <a:chExt cx="835" cy="470"/>
          </a:xfrm>
          <a:solidFill>
            <a:schemeClr val="bg1"/>
          </a:solidFill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4990" y="3858"/>
              <a:ext cx="21" cy="1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4610" y="3853"/>
              <a:ext cx="157" cy="157"/>
            </a:xfrm>
            <a:custGeom>
              <a:avLst/>
              <a:gdLst>
                <a:gd name="T0" fmla="*/ 261 w 522"/>
                <a:gd name="T1" fmla="*/ 460 h 522"/>
                <a:gd name="T2" fmla="*/ 62 w 522"/>
                <a:gd name="T3" fmla="*/ 261 h 522"/>
                <a:gd name="T4" fmla="*/ 261 w 522"/>
                <a:gd name="T5" fmla="*/ 62 h 522"/>
                <a:gd name="T6" fmla="*/ 460 w 522"/>
                <a:gd name="T7" fmla="*/ 261 h 522"/>
                <a:gd name="T8" fmla="*/ 261 w 522"/>
                <a:gd name="T9" fmla="*/ 460 h 522"/>
                <a:gd name="T10" fmla="*/ 261 w 522"/>
                <a:gd name="T11" fmla="*/ 0 h 522"/>
                <a:gd name="T12" fmla="*/ 0 w 522"/>
                <a:gd name="T13" fmla="*/ 261 h 522"/>
                <a:gd name="T14" fmla="*/ 261 w 522"/>
                <a:gd name="T15" fmla="*/ 522 h 522"/>
                <a:gd name="T16" fmla="*/ 522 w 522"/>
                <a:gd name="T17" fmla="*/ 261 h 522"/>
                <a:gd name="T18" fmla="*/ 261 w 522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2" h="522">
                  <a:moveTo>
                    <a:pt x="261" y="460"/>
                  </a:moveTo>
                  <a:cubicBezTo>
                    <a:pt x="151" y="460"/>
                    <a:pt x="62" y="371"/>
                    <a:pt x="62" y="261"/>
                  </a:cubicBezTo>
                  <a:cubicBezTo>
                    <a:pt x="62" y="151"/>
                    <a:pt x="151" y="62"/>
                    <a:pt x="261" y="62"/>
                  </a:cubicBezTo>
                  <a:cubicBezTo>
                    <a:pt x="371" y="62"/>
                    <a:pt x="460" y="151"/>
                    <a:pt x="460" y="261"/>
                  </a:cubicBezTo>
                  <a:cubicBezTo>
                    <a:pt x="460" y="371"/>
                    <a:pt x="371" y="460"/>
                    <a:pt x="261" y="460"/>
                  </a:cubicBezTo>
                  <a:moveTo>
                    <a:pt x="261" y="0"/>
                  </a:moveTo>
                  <a:cubicBezTo>
                    <a:pt x="117" y="0"/>
                    <a:pt x="0" y="117"/>
                    <a:pt x="0" y="261"/>
                  </a:cubicBezTo>
                  <a:cubicBezTo>
                    <a:pt x="0" y="405"/>
                    <a:pt x="117" y="522"/>
                    <a:pt x="261" y="522"/>
                  </a:cubicBezTo>
                  <a:cubicBezTo>
                    <a:pt x="405" y="522"/>
                    <a:pt x="522" y="405"/>
                    <a:pt x="522" y="261"/>
                  </a:cubicBezTo>
                  <a:cubicBezTo>
                    <a:pt x="522" y="117"/>
                    <a:pt x="405" y="0"/>
                    <a:pt x="26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042" y="3853"/>
              <a:ext cx="138" cy="157"/>
            </a:xfrm>
            <a:custGeom>
              <a:avLst/>
              <a:gdLst>
                <a:gd name="T0" fmla="*/ 410 w 460"/>
                <a:gd name="T1" fmla="*/ 391 h 521"/>
                <a:gd name="T2" fmla="*/ 260 w 460"/>
                <a:gd name="T3" fmla="*/ 459 h 521"/>
                <a:gd name="T4" fmla="*/ 62 w 460"/>
                <a:gd name="T5" fmla="*/ 261 h 521"/>
                <a:gd name="T6" fmla="*/ 260 w 460"/>
                <a:gd name="T7" fmla="*/ 62 h 521"/>
                <a:gd name="T8" fmla="*/ 411 w 460"/>
                <a:gd name="T9" fmla="*/ 131 h 521"/>
                <a:gd name="T10" fmla="*/ 460 w 460"/>
                <a:gd name="T11" fmla="*/ 93 h 521"/>
                <a:gd name="T12" fmla="*/ 260 w 460"/>
                <a:gd name="T13" fmla="*/ 0 h 521"/>
                <a:gd name="T14" fmla="*/ 0 w 460"/>
                <a:gd name="T15" fmla="*/ 261 h 521"/>
                <a:gd name="T16" fmla="*/ 260 w 460"/>
                <a:gd name="T17" fmla="*/ 521 h 521"/>
                <a:gd name="T18" fmla="*/ 458 w 460"/>
                <a:gd name="T19" fmla="*/ 429 h 521"/>
                <a:gd name="T20" fmla="*/ 410 w 460"/>
                <a:gd name="T21" fmla="*/ 39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0" h="521">
                  <a:moveTo>
                    <a:pt x="410" y="391"/>
                  </a:moveTo>
                  <a:cubicBezTo>
                    <a:pt x="373" y="433"/>
                    <a:pt x="320" y="459"/>
                    <a:pt x="260" y="459"/>
                  </a:cubicBezTo>
                  <a:cubicBezTo>
                    <a:pt x="150" y="459"/>
                    <a:pt x="62" y="370"/>
                    <a:pt x="62" y="261"/>
                  </a:cubicBezTo>
                  <a:cubicBezTo>
                    <a:pt x="62" y="151"/>
                    <a:pt x="150" y="62"/>
                    <a:pt x="260" y="62"/>
                  </a:cubicBezTo>
                  <a:cubicBezTo>
                    <a:pt x="320" y="62"/>
                    <a:pt x="374" y="89"/>
                    <a:pt x="411" y="131"/>
                  </a:cubicBezTo>
                  <a:cubicBezTo>
                    <a:pt x="460" y="93"/>
                    <a:pt x="460" y="93"/>
                    <a:pt x="460" y="93"/>
                  </a:cubicBezTo>
                  <a:cubicBezTo>
                    <a:pt x="412" y="36"/>
                    <a:pt x="340" y="0"/>
                    <a:pt x="260" y="0"/>
                  </a:cubicBezTo>
                  <a:cubicBezTo>
                    <a:pt x="116" y="0"/>
                    <a:pt x="0" y="117"/>
                    <a:pt x="0" y="261"/>
                  </a:cubicBezTo>
                  <a:cubicBezTo>
                    <a:pt x="0" y="404"/>
                    <a:pt x="116" y="521"/>
                    <a:pt x="260" y="521"/>
                  </a:cubicBezTo>
                  <a:cubicBezTo>
                    <a:pt x="340" y="521"/>
                    <a:pt x="411" y="485"/>
                    <a:pt x="458" y="429"/>
                  </a:cubicBezTo>
                  <a:lnTo>
                    <a:pt x="410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"/>
            <p:cNvSpPr>
              <a:spLocks/>
            </p:cNvSpPr>
            <p:nvPr userDrawn="1"/>
          </p:nvSpPr>
          <p:spPr bwMode="auto">
            <a:xfrm>
              <a:off x="5205" y="3783"/>
              <a:ext cx="128" cy="223"/>
            </a:xfrm>
            <a:custGeom>
              <a:avLst/>
              <a:gdLst>
                <a:gd name="T0" fmla="*/ 0 w 128"/>
                <a:gd name="T1" fmla="*/ 0 h 223"/>
                <a:gd name="T2" fmla="*/ 0 w 128"/>
                <a:gd name="T3" fmla="*/ 223 h 223"/>
                <a:gd name="T4" fmla="*/ 17 w 128"/>
                <a:gd name="T5" fmla="*/ 223 h 223"/>
                <a:gd name="T6" fmla="*/ 21 w 128"/>
                <a:gd name="T7" fmla="*/ 217 h 223"/>
                <a:gd name="T8" fmla="*/ 21 w 128"/>
                <a:gd name="T9" fmla="*/ 217 h 223"/>
                <a:gd name="T10" fmla="*/ 60 w 128"/>
                <a:gd name="T11" fmla="*/ 160 h 223"/>
                <a:gd name="T12" fmla="*/ 102 w 128"/>
                <a:gd name="T13" fmla="*/ 223 h 223"/>
                <a:gd name="T14" fmla="*/ 128 w 128"/>
                <a:gd name="T15" fmla="*/ 223 h 223"/>
                <a:gd name="T16" fmla="*/ 73 w 128"/>
                <a:gd name="T17" fmla="*/ 140 h 223"/>
                <a:gd name="T18" fmla="*/ 118 w 128"/>
                <a:gd name="T19" fmla="*/ 75 h 223"/>
                <a:gd name="T20" fmla="*/ 92 w 128"/>
                <a:gd name="T21" fmla="*/ 75 h 223"/>
                <a:gd name="T22" fmla="*/ 21 w 128"/>
                <a:gd name="T23" fmla="*/ 183 h 223"/>
                <a:gd name="T24" fmla="*/ 21 w 128"/>
                <a:gd name="T25" fmla="*/ 0 h 223"/>
                <a:gd name="T26" fmla="*/ 0 w 128"/>
                <a:gd name="T2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8" h="223">
                  <a:moveTo>
                    <a:pt x="0" y="0"/>
                  </a:moveTo>
                  <a:lnTo>
                    <a:pt x="0" y="223"/>
                  </a:lnTo>
                  <a:lnTo>
                    <a:pt x="17" y="223"/>
                  </a:lnTo>
                  <a:lnTo>
                    <a:pt x="21" y="217"/>
                  </a:lnTo>
                  <a:lnTo>
                    <a:pt x="21" y="217"/>
                  </a:lnTo>
                  <a:lnTo>
                    <a:pt x="60" y="160"/>
                  </a:lnTo>
                  <a:lnTo>
                    <a:pt x="102" y="223"/>
                  </a:lnTo>
                  <a:lnTo>
                    <a:pt x="128" y="223"/>
                  </a:lnTo>
                  <a:lnTo>
                    <a:pt x="73" y="140"/>
                  </a:lnTo>
                  <a:lnTo>
                    <a:pt x="118" y="75"/>
                  </a:lnTo>
                  <a:lnTo>
                    <a:pt x="92" y="75"/>
                  </a:lnTo>
                  <a:lnTo>
                    <a:pt x="21" y="183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9"/>
            <p:cNvSpPr>
              <a:spLocks/>
            </p:cNvSpPr>
            <p:nvPr userDrawn="1"/>
          </p:nvSpPr>
          <p:spPr bwMode="auto">
            <a:xfrm>
              <a:off x="5236" y="3540"/>
              <a:ext cx="209" cy="217"/>
            </a:xfrm>
            <a:custGeom>
              <a:avLst/>
              <a:gdLst>
                <a:gd name="T0" fmla="*/ 375 w 696"/>
                <a:gd name="T1" fmla="*/ 722 h 722"/>
                <a:gd name="T2" fmla="*/ 304 w 696"/>
                <a:gd name="T3" fmla="*/ 714 h 722"/>
                <a:gd name="T4" fmla="*/ 141 w 696"/>
                <a:gd name="T5" fmla="*/ 621 h 722"/>
                <a:gd name="T6" fmla="*/ 298 w 696"/>
                <a:gd name="T7" fmla="*/ 671 h 722"/>
                <a:gd name="T8" fmla="*/ 568 w 696"/>
                <a:gd name="T9" fmla="*/ 401 h 722"/>
                <a:gd name="T10" fmla="*/ 304 w 696"/>
                <a:gd name="T11" fmla="*/ 63 h 722"/>
                <a:gd name="T12" fmla="*/ 220 w 696"/>
                <a:gd name="T13" fmla="*/ 53 h 722"/>
                <a:gd name="T14" fmla="*/ 0 w 696"/>
                <a:gd name="T15" fmla="*/ 131 h 722"/>
                <a:gd name="T16" fmla="*/ 296 w 696"/>
                <a:gd name="T17" fmla="*/ 0 h 722"/>
                <a:gd name="T18" fmla="*/ 696 w 696"/>
                <a:gd name="T19" fmla="*/ 401 h 722"/>
                <a:gd name="T20" fmla="*/ 375 w 696"/>
                <a:gd name="T21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6" h="722">
                  <a:moveTo>
                    <a:pt x="375" y="722"/>
                  </a:moveTo>
                  <a:cubicBezTo>
                    <a:pt x="352" y="722"/>
                    <a:pt x="328" y="719"/>
                    <a:pt x="304" y="714"/>
                  </a:cubicBezTo>
                  <a:cubicBezTo>
                    <a:pt x="241" y="700"/>
                    <a:pt x="184" y="667"/>
                    <a:pt x="141" y="621"/>
                  </a:cubicBezTo>
                  <a:cubicBezTo>
                    <a:pt x="186" y="653"/>
                    <a:pt x="241" y="671"/>
                    <a:pt x="298" y="671"/>
                  </a:cubicBezTo>
                  <a:cubicBezTo>
                    <a:pt x="447" y="671"/>
                    <a:pt x="568" y="550"/>
                    <a:pt x="568" y="401"/>
                  </a:cubicBezTo>
                  <a:cubicBezTo>
                    <a:pt x="568" y="241"/>
                    <a:pt x="459" y="102"/>
                    <a:pt x="304" y="63"/>
                  </a:cubicBezTo>
                  <a:cubicBezTo>
                    <a:pt x="275" y="56"/>
                    <a:pt x="247" y="53"/>
                    <a:pt x="220" y="53"/>
                  </a:cubicBezTo>
                  <a:cubicBezTo>
                    <a:pt x="138" y="53"/>
                    <a:pt x="61" y="81"/>
                    <a:pt x="0" y="131"/>
                  </a:cubicBezTo>
                  <a:cubicBezTo>
                    <a:pt x="75" y="49"/>
                    <a:pt x="181" y="0"/>
                    <a:pt x="296" y="0"/>
                  </a:cubicBezTo>
                  <a:cubicBezTo>
                    <a:pt x="516" y="0"/>
                    <a:pt x="696" y="180"/>
                    <a:pt x="696" y="401"/>
                  </a:cubicBezTo>
                  <a:cubicBezTo>
                    <a:pt x="696" y="578"/>
                    <a:pt x="552" y="722"/>
                    <a:pt x="375" y="7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5205" y="3563"/>
              <a:ext cx="208" cy="218"/>
            </a:xfrm>
            <a:custGeom>
              <a:avLst/>
              <a:gdLst>
                <a:gd name="T0" fmla="*/ 401 w 693"/>
                <a:gd name="T1" fmla="*/ 724 h 724"/>
                <a:gd name="T2" fmla="*/ 0 w 693"/>
                <a:gd name="T3" fmla="*/ 326 h 724"/>
                <a:gd name="T4" fmla="*/ 0 w 693"/>
                <a:gd name="T5" fmla="*/ 323 h 724"/>
                <a:gd name="T6" fmla="*/ 0 w 693"/>
                <a:gd name="T7" fmla="*/ 320 h 724"/>
                <a:gd name="T8" fmla="*/ 325 w 693"/>
                <a:gd name="T9" fmla="*/ 0 h 724"/>
                <a:gd name="T10" fmla="*/ 403 w 693"/>
                <a:gd name="T11" fmla="*/ 10 h 724"/>
                <a:gd name="T12" fmla="*/ 564 w 693"/>
                <a:gd name="T13" fmla="*/ 106 h 724"/>
                <a:gd name="T14" fmla="*/ 403 w 693"/>
                <a:gd name="T15" fmla="*/ 53 h 724"/>
                <a:gd name="T16" fmla="*/ 135 w 693"/>
                <a:gd name="T17" fmla="*/ 296 h 724"/>
                <a:gd name="T18" fmla="*/ 133 w 693"/>
                <a:gd name="T19" fmla="*/ 323 h 724"/>
                <a:gd name="T20" fmla="*/ 135 w 693"/>
                <a:gd name="T21" fmla="*/ 350 h 724"/>
                <a:gd name="T22" fmla="*/ 403 w 693"/>
                <a:gd name="T23" fmla="*/ 661 h 724"/>
                <a:gd name="T24" fmla="*/ 481 w 693"/>
                <a:gd name="T25" fmla="*/ 670 h 724"/>
                <a:gd name="T26" fmla="*/ 693 w 693"/>
                <a:gd name="T27" fmla="*/ 597 h 724"/>
                <a:gd name="T28" fmla="*/ 401 w 693"/>
                <a:gd name="T29" fmla="*/ 724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3" h="724">
                  <a:moveTo>
                    <a:pt x="401" y="724"/>
                  </a:moveTo>
                  <a:cubicBezTo>
                    <a:pt x="181" y="724"/>
                    <a:pt x="1" y="545"/>
                    <a:pt x="0" y="326"/>
                  </a:cubicBezTo>
                  <a:cubicBezTo>
                    <a:pt x="0" y="325"/>
                    <a:pt x="0" y="324"/>
                    <a:pt x="0" y="323"/>
                  </a:cubicBezTo>
                  <a:cubicBezTo>
                    <a:pt x="0" y="322"/>
                    <a:pt x="0" y="321"/>
                    <a:pt x="0" y="320"/>
                  </a:cubicBezTo>
                  <a:cubicBezTo>
                    <a:pt x="1" y="144"/>
                    <a:pt x="147" y="0"/>
                    <a:pt x="325" y="0"/>
                  </a:cubicBezTo>
                  <a:cubicBezTo>
                    <a:pt x="350" y="0"/>
                    <a:pt x="376" y="4"/>
                    <a:pt x="403" y="10"/>
                  </a:cubicBezTo>
                  <a:cubicBezTo>
                    <a:pt x="465" y="26"/>
                    <a:pt x="521" y="60"/>
                    <a:pt x="564" y="106"/>
                  </a:cubicBezTo>
                  <a:cubicBezTo>
                    <a:pt x="518" y="72"/>
                    <a:pt x="461" y="53"/>
                    <a:pt x="403" y="53"/>
                  </a:cubicBezTo>
                  <a:cubicBezTo>
                    <a:pt x="264" y="53"/>
                    <a:pt x="149" y="157"/>
                    <a:pt x="135" y="296"/>
                  </a:cubicBezTo>
                  <a:cubicBezTo>
                    <a:pt x="134" y="304"/>
                    <a:pt x="133" y="313"/>
                    <a:pt x="133" y="323"/>
                  </a:cubicBezTo>
                  <a:cubicBezTo>
                    <a:pt x="133" y="333"/>
                    <a:pt x="134" y="342"/>
                    <a:pt x="135" y="350"/>
                  </a:cubicBezTo>
                  <a:cubicBezTo>
                    <a:pt x="147" y="502"/>
                    <a:pt x="254" y="627"/>
                    <a:pt x="403" y="661"/>
                  </a:cubicBezTo>
                  <a:cubicBezTo>
                    <a:pt x="429" y="667"/>
                    <a:pt x="455" y="670"/>
                    <a:pt x="481" y="670"/>
                  </a:cubicBezTo>
                  <a:cubicBezTo>
                    <a:pt x="558" y="670"/>
                    <a:pt x="633" y="644"/>
                    <a:pt x="693" y="597"/>
                  </a:cubicBezTo>
                  <a:cubicBezTo>
                    <a:pt x="618" y="677"/>
                    <a:pt x="512" y="724"/>
                    <a:pt x="401" y="7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"/>
            <p:cNvSpPr>
              <a:spLocks/>
            </p:cNvSpPr>
            <p:nvPr userDrawn="1"/>
          </p:nvSpPr>
          <p:spPr bwMode="auto">
            <a:xfrm>
              <a:off x="4891" y="3854"/>
              <a:ext cx="74" cy="152"/>
            </a:xfrm>
            <a:custGeom>
              <a:avLst/>
              <a:gdLst>
                <a:gd name="T0" fmla="*/ 70 w 247"/>
                <a:gd name="T1" fmla="*/ 83 h 506"/>
                <a:gd name="T2" fmla="*/ 247 w 247"/>
                <a:gd name="T3" fmla="*/ 0 h 506"/>
                <a:gd name="T4" fmla="*/ 247 w 247"/>
                <a:gd name="T5" fmla="*/ 62 h 506"/>
                <a:gd name="T6" fmla="*/ 70 w 247"/>
                <a:gd name="T7" fmla="*/ 238 h 506"/>
                <a:gd name="T8" fmla="*/ 70 w 247"/>
                <a:gd name="T9" fmla="*/ 506 h 506"/>
                <a:gd name="T10" fmla="*/ 0 w 247"/>
                <a:gd name="T11" fmla="*/ 506 h 506"/>
                <a:gd name="T12" fmla="*/ 0 w 247"/>
                <a:gd name="T13" fmla="*/ 11 h 506"/>
                <a:gd name="T14" fmla="*/ 70 w 247"/>
                <a:gd name="T15" fmla="*/ 11 h 506"/>
                <a:gd name="T16" fmla="*/ 70 w 247"/>
                <a:gd name="T17" fmla="*/ 8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7" h="506">
                  <a:moveTo>
                    <a:pt x="70" y="83"/>
                  </a:moveTo>
                  <a:cubicBezTo>
                    <a:pt x="106" y="30"/>
                    <a:pt x="177" y="0"/>
                    <a:pt x="247" y="0"/>
                  </a:cubicBezTo>
                  <a:cubicBezTo>
                    <a:pt x="247" y="62"/>
                    <a:pt x="247" y="62"/>
                    <a:pt x="247" y="62"/>
                  </a:cubicBezTo>
                  <a:cubicBezTo>
                    <a:pt x="149" y="62"/>
                    <a:pt x="70" y="141"/>
                    <a:pt x="70" y="238"/>
                  </a:cubicBezTo>
                  <a:cubicBezTo>
                    <a:pt x="70" y="506"/>
                    <a:pt x="70" y="506"/>
                    <a:pt x="70" y="50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0" y="11"/>
                    <a:pt x="70" y="11"/>
                    <a:pt x="70" y="11"/>
                  </a:cubicBezTo>
                  <a:lnTo>
                    <a:pt x="70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"/>
            <p:cNvSpPr>
              <a:spLocks/>
            </p:cNvSpPr>
            <p:nvPr userDrawn="1"/>
          </p:nvSpPr>
          <p:spPr bwMode="auto">
            <a:xfrm>
              <a:off x="4792" y="3854"/>
              <a:ext cx="74" cy="152"/>
            </a:xfrm>
            <a:custGeom>
              <a:avLst/>
              <a:gdLst>
                <a:gd name="T0" fmla="*/ 71 w 247"/>
                <a:gd name="T1" fmla="*/ 83 h 506"/>
                <a:gd name="T2" fmla="*/ 247 w 247"/>
                <a:gd name="T3" fmla="*/ 0 h 506"/>
                <a:gd name="T4" fmla="*/ 247 w 247"/>
                <a:gd name="T5" fmla="*/ 62 h 506"/>
                <a:gd name="T6" fmla="*/ 71 w 247"/>
                <a:gd name="T7" fmla="*/ 238 h 506"/>
                <a:gd name="T8" fmla="*/ 71 w 247"/>
                <a:gd name="T9" fmla="*/ 506 h 506"/>
                <a:gd name="T10" fmla="*/ 0 w 247"/>
                <a:gd name="T11" fmla="*/ 506 h 506"/>
                <a:gd name="T12" fmla="*/ 0 w 247"/>
                <a:gd name="T13" fmla="*/ 11 h 506"/>
                <a:gd name="T14" fmla="*/ 71 w 247"/>
                <a:gd name="T15" fmla="*/ 11 h 506"/>
                <a:gd name="T16" fmla="*/ 71 w 247"/>
                <a:gd name="T17" fmla="*/ 8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7" h="506">
                  <a:moveTo>
                    <a:pt x="71" y="83"/>
                  </a:moveTo>
                  <a:cubicBezTo>
                    <a:pt x="107" y="30"/>
                    <a:pt x="177" y="0"/>
                    <a:pt x="247" y="0"/>
                  </a:cubicBezTo>
                  <a:cubicBezTo>
                    <a:pt x="247" y="62"/>
                    <a:pt x="247" y="62"/>
                    <a:pt x="247" y="62"/>
                  </a:cubicBezTo>
                  <a:cubicBezTo>
                    <a:pt x="150" y="62"/>
                    <a:pt x="71" y="141"/>
                    <a:pt x="71" y="238"/>
                  </a:cubicBezTo>
                  <a:cubicBezTo>
                    <a:pt x="71" y="506"/>
                    <a:pt x="71" y="506"/>
                    <a:pt x="71" y="50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1" y="11"/>
                    <a:pt x="71" y="11"/>
                    <a:pt x="71" y="11"/>
                  </a:cubicBezTo>
                  <a:lnTo>
                    <a:pt x="7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1" name="Group 4"/>
          <p:cNvGrpSpPr>
            <a:grpSpLocks noChangeAspect="1"/>
          </p:cNvGrpSpPr>
          <p:nvPr userDrawn="1"/>
        </p:nvGrpSpPr>
        <p:grpSpPr bwMode="auto">
          <a:xfrm>
            <a:off x="5149011" y="4114801"/>
            <a:ext cx="1539018" cy="866273"/>
            <a:chOff x="4610" y="3540"/>
            <a:chExt cx="835" cy="470"/>
          </a:xfrm>
        </p:grpSpPr>
        <p:sp>
          <p:nvSpPr>
            <p:cNvPr id="52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610" y="3540"/>
              <a:ext cx="835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"/>
            <p:cNvSpPr>
              <a:spLocks noChangeArrowheads="1"/>
            </p:cNvSpPr>
            <p:nvPr userDrawn="1"/>
          </p:nvSpPr>
          <p:spPr bwMode="auto">
            <a:xfrm>
              <a:off x="4990" y="3858"/>
              <a:ext cx="21" cy="1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"/>
            <p:cNvSpPr>
              <a:spLocks noEditPoints="1"/>
            </p:cNvSpPr>
            <p:nvPr userDrawn="1"/>
          </p:nvSpPr>
          <p:spPr bwMode="auto">
            <a:xfrm>
              <a:off x="4610" y="3853"/>
              <a:ext cx="157" cy="157"/>
            </a:xfrm>
            <a:custGeom>
              <a:avLst/>
              <a:gdLst>
                <a:gd name="T0" fmla="*/ 261 w 522"/>
                <a:gd name="T1" fmla="*/ 460 h 522"/>
                <a:gd name="T2" fmla="*/ 62 w 522"/>
                <a:gd name="T3" fmla="*/ 261 h 522"/>
                <a:gd name="T4" fmla="*/ 261 w 522"/>
                <a:gd name="T5" fmla="*/ 62 h 522"/>
                <a:gd name="T6" fmla="*/ 460 w 522"/>
                <a:gd name="T7" fmla="*/ 261 h 522"/>
                <a:gd name="T8" fmla="*/ 261 w 522"/>
                <a:gd name="T9" fmla="*/ 460 h 522"/>
                <a:gd name="T10" fmla="*/ 261 w 522"/>
                <a:gd name="T11" fmla="*/ 0 h 522"/>
                <a:gd name="T12" fmla="*/ 0 w 522"/>
                <a:gd name="T13" fmla="*/ 261 h 522"/>
                <a:gd name="T14" fmla="*/ 261 w 522"/>
                <a:gd name="T15" fmla="*/ 522 h 522"/>
                <a:gd name="T16" fmla="*/ 522 w 522"/>
                <a:gd name="T17" fmla="*/ 261 h 522"/>
                <a:gd name="T18" fmla="*/ 261 w 522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2" h="522">
                  <a:moveTo>
                    <a:pt x="261" y="460"/>
                  </a:moveTo>
                  <a:cubicBezTo>
                    <a:pt x="151" y="460"/>
                    <a:pt x="62" y="371"/>
                    <a:pt x="62" y="261"/>
                  </a:cubicBezTo>
                  <a:cubicBezTo>
                    <a:pt x="62" y="151"/>
                    <a:pt x="151" y="62"/>
                    <a:pt x="261" y="62"/>
                  </a:cubicBezTo>
                  <a:cubicBezTo>
                    <a:pt x="371" y="62"/>
                    <a:pt x="460" y="151"/>
                    <a:pt x="460" y="261"/>
                  </a:cubicBezTo>
                  <a:cubicBezTo>
                    <a:pt x="460" y="371"/>
                    <a:pt x="371" y="460"/>
                    <a:pt x="261" y="460"/>
                  </a:cubicBezTo>
                  <a:moveTo>
                    <a:pt x="261" y="0"/>
                  </a:moveTo>
                  <a:cubicBezTo>
                    <a:pt x="117" y="0"/>
                    <a:pt x="0" y="117"/>
                    <a:pt x="0" y="261"/>
                  </a:cubicBezTo>
                  <a:cubicBezTo>
                    <a:pt x="0" y="405"/>
                    <a:pt x="117" y="522"/>
                    <a:pt x="261" y="522"/>
                  </a:cubicBezTo>
                  <a:cubicBezTo>
                    <a:pt x="405" y="522"/>
                    <a:pt x="522" y="405"/>
                    <a:pt x="522" y="261"/>
                  </a:cubicBezTo>
                  <a:cubicBezTo>
                    <a:pt x="522" y="117"/>
                    <a:pt x="405" y="0"/>
                    <a:pt x="26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 userDrawn="1"/>
          </p:nvSpPr>
          <p:spPr bwMode="auto">
            <a:xfrm>
              <a:off x="5042" y="3853"/>
              <a:ext cx="138" cy="157"/>
            </a:xfrm>
            <a:custGeom>
              <a:avLst/>
              <a:gdLst>
                <a:gd name="T0" fmla="*/ 410 w 460"/>
                <a:gd name="T1" fmla="*/ 391 h 521"/>
                <a:gd name="T2" fmla="*/ 260 w 460"/>
                <a:gd name="T3" fmla="*/ 459 h 521"/>
                <a:gd name="T4" fmla="*/ 62 w 460"/>
                <a:gd name="T5" fmla="*/ 261 h 521"/>
                <a:gd name="T6" fmla="*/ 260 w 460"/>
                <a:gd name="T7" fmla="*/ 62 h 521"/>
                <a:gd name="T8" fmla="*/ 411 w 460"/>
                <a:gd name="T9" fmla="*/ 131 h 521"/>
                <a:gd name="T10" fmla="*/ 460 w 460"/>
                <a:gd name="T11" fmla="*/ 93 h 521"/>
                <a:gd name="T12" fmla="*/ 260 w 460"/>
                <a:gd name="T13" fmla="*/ 0 h 521"/>
                <a:gd name="T14" fmla="*/ 0 w 460"/>
                <a:gd name="T15" fmla="*/ 261 h 521"/>
                <a:gd name="T16" fmla="*/ 260 w 460"/>
                <a:gd name="T17" fmla="*/ 521 h 521"/>
                <a:gd name="T18" fmla="*/ 458 w 460"/>
                <a:gd name="T19" fmla="*/ 429 h 521"/>
                <a:gd name="T20" fmla="*/ 410 w 460"/>
                <a:gd name="T21" fmla="*/ 39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0" h="521">
                  <a:moveTo>
                    <a:pt x="410" y="391"/>
                  </a:moveTo>
                  <a:cubicBezTo>
                    <a:pt x="373" y="433"/>
                    <a:pt x="320" y="459"/>
                    <a:pt x="260" y="459"/>
                  </a:cubicBezTo>
                  <a:cubicBezTo>
                    <a:pt x="150" y="459"/>
                    <a:pt x="62" y="370"/>
                    <a:pt x="62" y="261"/>
                  </a:cubicBezTo>
                  <a:cubicBezTo>
                    <a:pt x="62" y="151"/>
                    <a:pt x="150" y="62"/>
                    <a:pt x="260" y="62"/>
                  </a:cubicBezTo>
                  <a:cubicBezTo>
                    <a:pt x="320" y="62"/>
                    <a:pt x="374" y="89"/>
                    <a:pt x="411" y="131"/>
                  </a:cubicBezTo>
                  <a:cubicBezTo>
                    <a:pt x="460" y="93"/>
                    <a:pt x="460" y="93"/>
                    <a:pt x="460" y="93"/>
                  </a:cubicBezTo>
                  <a:cubicBezTo>
                    <a:pt x="412" y="36"/>
                    <a:pt x="340" y="0"/>
                    <a:pt x="260" y="0"/>
                  </a:cubicBezTo>
                  <a:cubicBezTo>
                    <a:pt x="116" y="0"/>
                    <a:pt x="0" y="117"/>
                    <a:pt x="0" y="261"/>
                  </a:cubicBezTo>
                  <a:cubicBezTo>
                    <a:pt x="0" y="404"/>
                    <a:pt x="116" y="521"/>
                    <a:pt x="260" y="521"/>
                  </a:cubicBezTo>
                  <a:cubicBezTo>
                    <a:pt x="340" y="521"/>
                    <a:pt x="411" y="485"/>
                    <a:pt x="458" y="429"/>
                  </a:cubicBezTo>
                  <a:lnTo>
                    <a:pt x="410" y="3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"/>
            <p:cNvSpPr>
              <a:spLocks/>
            </p:cNvSpPr>
            <p:nvPr userDrawn="1"/>
          </p:nvSpPr>
          <p:spPr bwMode="auto">
            <a:xfrm>
              <a:off x="5205" y="3783"/>
              <a:ext cx="128" cy="223"/>
            </a:xfrm>
            <a:custGeom>
              <a:avLst/>
              <a:gdLst>
                <a:gd name="T0" fmla="*/ 0 w 128"/>
                <a:gd name="T1" fmla="*/ 0 h 223"/>
                <a:gd name="T2" fmla="*/ 0 w 128"/>
                <a:gd name="T3" fmla="*/ 223 h 223"/>
                <a:gd name="T4" fmla="*/ 17 w 128"/>
                <a:gd name="T5" fmla="*/ 223 h 223"/>
                <a:gd name="T6" fmla="*/ 21 w 128"/>
                <a:gd name="T7" fmla="*/ 217 h 223"/>
                <a:gd name="T8" fmla="*/ 21 w 128"/>
                <a:gd name="T9" fmla="*/ 217 h 223"/>
                <a:gd name="T10" fmla="*/ 60 w 128"/>
                <a:gd name="T11" fmla="*/ 160 h 223"/>
                <a:gd name="T12" fmla="*/ 102 w 128"/>
                <a:gd name="T13" fmla="*/ 223 h 223"/>
                <a:gd name="T14" fmla="*/ 128 w 128"/>
                <a:gd name="T15" fmla="*/ 223 h 223"/>
                <a:gd name="T16" fmla="*/ 73 w 128"/>
                <a:gd name="T17" fmla="*/ 140 h 223"/>
                <a:gd name="T18" fmla="*/ 118 w 128"/>
                <a:gd name="T19" fmla="*/ 75 h 223"/>
                <a:gd name="T20" fmla="*/ 92 w 128"/>
                <a:gd name="T21" fmla="*/ 75 h 223"/>
                <a:gd name="T22" fmla="*/ 21 w 128"/>
                <a:gd name="T23" fmla="*/ 183 h 223"/>
                <a:gd name="T24" fmla="*/ 21 w 128"/>
                <a:gd name="T25" fmla="*/ 0 h 223"/>
                <a:gd name="T26" fmla="*/ 0 w 128"/>
                <a:gd name="T2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8" h="223">
                  <a:moveTo>
                    <a:pt x="0" y="0"/>
                  </a:moveTo>
                  <a:lnTo>
                    <a:pt x="0" y="223"/>
                  </a:lnTo>
                  <a:lnTo>
                    <a:pt x="17" y="223"/>
                  </a:lnTo>
                  <a:lnTo>
                    <a:pt x="21" y="217"/>
                  </a:lnTo>
                  <a:lnTo>
                    <a:pt x="21" y="217"/>
                  </a:lnTo>
                  <a:lnTo>
                    <a:pt x="60" y="160"/>
                  </a:lnTo>
                  <a:lnTo>
                    <a:pt x="102" y="223"/>
                  </a:lnTo>
                  <a:lnTo>
                    <a:pt x="128" y="223"/>
                  </a:lnTo>
                  <a:lnTo>
                    <a:pt x="73" y="140"/>
                  </a:lnTo>
                  <a:lnTo>
                    <a:pt x="118" y="75"/>
                  </a:lnTo>
                  <a:lnTo>
                    <a:pt x="92" y="75"/>
                  </a:lnTo>
                  <a:lnTo>
                    <a:pt x="21" y="183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9"/>
            <p:cNvSpPr>
              <a:spLocks/>
            </p:cNvSpPr>
            <p:nvPr userDrawn="1"/>
          </p:nvSpPr>
          <p:spPr bwMode="auto">
            <a:xfrm>
              <a:off x="5236" y="3540"/>
              <a:ext cx="209" cy="217"/>
            </a:xfrm>
            <a:custGeom>
              <a:avLst/>
              <a:gdLst>
                <a:gd name="T0" fmla="*/ 375 w 696"/>
                <a:gd name="T1" fmla="*/ 722 h 722"/>
                <a:gd name="T2" fmla="*/ 304 w 696"/>
                <a:gd name="T3" fmla="*/ 714 h 722"/>
                <a:gd name="T4" fmla="*/ 141 w 696"/>
                <a:gd name="T5" fmla="*/ 621 h 722"/>
                <a:gd name="T6" fmla="*/ 298 w 696"/>
                <a:gd name="T7" fmla="*/ 671 h 722"/>
                <a:gd name="T8" fmla="*/ 568 w 696"/>
                <a:gd name="T9" fmla="*/ 401 h 722"/>
                <a:gd name="T10" fmla="*/ 304 w 696"/>
                <a:gd name="T11" fmla="*/ 63 h 722"/>
                <a:gd name="T12" fmla="*/ 220 w 696"/>
                <a:gd name="T13" fmla="*/ 53 h 722"/>
                <a:gd name="T14" fmla="*/ 0 w 696"/>
                <a:gd name="T15" fmla="*/ 131 h 722"/>
                <a:gd name="T16" fmla="*/ 296 w 696"/>
                <a:gd name="T17" fmla="*/ 0 h 722"/>
                <a:gd name="T18" fmla="*/ 696 w 696"/>
                <a:gd name="T19" fmla="*/ 401 h 722"/>
                <a:gd name="T20" fmla="*/ 375 w 696"/>
                <a:gd name="T21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6" h="722">
                  <a:moveTo>
                    <a:pt x="375" y="722"/>
                  </a:moveTo>
                  <a:cubicBezTo>
                    <a:pt x="352" y="722"/>
                    <a:pt x="328" y="719"/>
                    <a:pt x="304" y="714"/>
                  </a:cubicBezTo>
                  <a:cubicBezTo>
                    <a:pt x="241" y="700"/>
                    <a:pt x="184" y="667"/>
                    <a:pt x="141" y="621"/>
                  </a:cubicBezTo>
                  <a:cubicBezTo>
                    <a:pt x="186" y="653"/>
                    <a:pt x="241" y="671"/>
                    <a:pt x="298" y="671"/>
                  </a:cubicBezTo>
                  <a:cubicBezTo>
                    <a:pt x="447" y="671"/>
                    <a:pt x="568" y="550"/>
                    <a:pt x="568" y="401"/>
                  </a:cubicBezTo>
                  <a:cubicBezTo>
                    <a:pt x="568" y="241"/>
                    <a:pt x="459" y="102"/>
                    <a:pt x="304" y="63"/>
                  </a:cubicBezTo>
                  <a:cubicBezTo>
                    <a:pt x="275" y="56"/>
                    <a:pt x="247" y="53"/>
                    <a:pt x="220" y="53"/>
                  </a:cubicBezTo>
                  <a:cubicBezTo>
                    <a:pt x="138" y="53"/>
                    <a:pt x="61" y="81"/>
                    <a:pt x="0" y="131"/>
                  </a:cubicBezTo>
                  <a:cubicBezTo>
                    <a:pt x="75" y="49"/>
                    <a:pt x="181" y="0"/>
                    <a:pt x="296" y="0"/>
                  </a:cubicBezTo>
                  <a:cubicBezTo>
                    <a:pt x="516" y="0"/>
                    <a:pt x="696" y="180"/>
                    <a:pt x="696" y="401"/>
                  </a:cubicBezTo>
                  <a:cubicBezTo>
                    <a:pt x="696" y="578"/>
                    <a:pt x="552" y="722"/>
                    <a:pt x="375" y="722"/>
                  </a:cubicBezTo>
                </a:path>
              </a:pathLst>
            </a:custGeom>
            <a:solidFill>
              <a:srgbClr val="ACC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0"/>
            <p:cNvSpPr>
              <a:spLocks/>
            </p:cNvSpPr>
            <p:nvPr userDrawn="1"/>
          </p:nvSpPr>
          <p:spPr bwMode="auto">
            <a:xfrm>
              <a:off x="5205" y="3563"/>
              <a:ext cx="208" cy="218"/>
            </a:xfrm>
            <a:custGeom>
              <a:avLst/>
              <a:gdLst>
                <a:gd name="T0" fmla="*/ 401 w 693"/>
                <a:gd name="T1" fmla="*/ 724 h 724"/>
                <a:gd name="T2" fmla="*/ 0 w 693"/>
                <a:gd name="T3" fmla="*/ 326 h 724"/>
                <a:gd name="T4" fmla="*/ 0 w 693"/>
                <a:gd name="T5" fmla="*/ 323 h 724"/>
                <a:gd name="T6" fmla="*/ 0 w 693"/>
                <a:gd name="T7" fmla="*/ 320 h 724"/>
                <a:gd name="T8" fmla="*/ 325 w 693"/>
                <a:gd name="T9" fmla="*/ 0 h 724"/>
                <a:gd name="T10" fmla="*/ 403 w 693"/>
                <a:gd name="T11" fmla="*/ 10 h 724"/>
                <a:gd name="T12" fmla="*/ 564 w 693"/>
                <a:gd name="T13" fmla="*/ 106 h 724"/>
                <a:gd name="T14" fmla="*/ 403 w 693"/>
                <a:gd name="T15" fmla="*/ 53 h 724"/>
                <a:gd name="T16" fmla="*/ 135 w 693"/>
                <a:gd name="T17" fmla="*/ 296 h 724"/>
                <a:gd name="T18" fmla="*/ 133 w 693"/>
                <a:gd name="T19" fmla="*/ 323 h 724"/>
                <a:gd name="T20" fmla="*/ 135 w 693"/>
                <a:gd name="T21" fmla="*/ 350 h 724"/>
                <a:gd name="T22" fmla="*/ 403 w 693"/>
                <a:gd name="T23" fmla="*/ 661 h 724"/>
                <a:gd name="T24" fmla="*/ 481 w 693"/>
                <a:gd name="T25" fmla="*/ 670 h 724"/>
                <a:gd name="T26" fmla="*/ 693 w 693"/>
                <a:gd name="T27" fmla="*/ 597 h 724"/>
                <a:gd name="T28" fmla="*/ 401 w 693"/>
                <a:gd name="T29" fmla="*/ 724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3" h="724">
                  <a:moveTo>
                    <a:pt x="401" y="724"/>
                  </a:moveTo>
                  <a:cubicBezTo>
                    <a:pt x="181" y="724"/>
                    <a:pt x="1" y="545"/>
                    <a:pt x="0" y="326"/>
                  </a:cubicBezTo>
                  <a:cubicBezTo>
                    <a:pt x="0" y="325"/>
                    <a:pt x="0" y="324"/>
                    <a:pt x="0" y="323"/>
                  </a:cubicBezTo>
                  <a:cubicBezTo>
                    <a:pt x="0" y="322"/>
                    <a:pt x="0" y="321"/>
                    <a:pt x="0" y="320"/>
                  </a:cubicBezTo>
                  <a:cubicBezTo>
                    <a:pt x="1" y="144"/>
                    <a:pt x="147" y="0"/>
                    <a:pt x="325" y="0"/>
                  </a:cubicBezTo>
                  <a:cubicBezTo>
                    <a:pt x="350" y="0"/>
                    <a:pt x="376" y="4"/>
                    <a:pt x="403" y="10"/>
                  </a:cubicBezTo>
                  <a:cubicBezTo>
                    <a:pt x="465" y="26"/>
                    <a:pt x="521" y="60"/>
                    <a:pt x="564" y="106"/>
                  </a:cubicBezTo>
                  <a:cubicBezTo>
                    <a:pt x="518" y="72"/>
                    <a:pt x="461" y="53"/>
                    <a:pt x="403" y="53"/>
                  </a:cubicBezTo>
                  <a:cubicBezTo>
                    <a:pt x="264" y="53"/>
                    <a:pt x="149" y="157"/>
                    <a:pt x="135" y="296"/>
                  </a:cubicBezTo>
                  <a:cubicBezTo>
                    <a:pt x="134" y="304"/>
                    <a:pt x="133" y="313"/>
                    <a:pt x="133" y="323"/>
                  </a:cubicBezTo>
                  <a:cubicBezTo>
                    <a:pt x="133" y="333"/>
                    <a:pt x="134" y="342"/>
                    <a:pt x="135" y="350"/>
                  </a:cubicBezTo>
                  <a:cubicBezTo>
                    <a:pt x="147" y="502"/>
                    <a:pt x="254" y="627"/>
                    <a:pt x="403" y="661"/>
                  </a:cubicBezTo>
                  <a:cubicBezTo>
                    <a:pt x="429" y="667"/>
                    <a:pt x="455" y="670"/>
                    <a:pt x="481" y="670"/>
                  </a:cubicBezTo>
                  <a:cubicBezTo>
                    <a:pt x="558" y="670"/>
                    <a:pt x="633" y="644"/>
                    <a:pt x="693" y="597"/>
                  </a:cubicBezTo>
                  <a:cubicBezTo>
                    <a:pt x="618" y="677"/>
                    <a:pt x="512" y="724"/>
                    <a:pt x="401" y="724"/>
                  </a:cubicBezTo>
                </a:path>
              </a:pathLst>
            </a:custGeom>
            <a:solidFill>
              <a:srgbClr val="7A9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1"/>
            <p:cNvSpPr>
              <a:spLocks/>
            </p:cNvSpPr>
            <p:nvPr userDrawn="1"/>
          </p:nvSpPr>
          <p:spPr bwMode="auto">
            <a:xfrm>
              <a:off x="4891" y="3854"/>
              <a:ext cx="74" cy="152"/>
            </a:xfrm>
            <a:custGeom>
              <a:avLst/>
              <a:gdLst>
                <a:gd name="T0" fmla="*/ 70 w 247"/>
                <a:gd name="T1" fmla="*/ 83 h 506"/>
                <a:gd name="T2" fmla="*/ 247 w 247"/>
                <a:gd name="T3" fmla="*/ 0 h 506"/>
                <a:gd name="T4" fmla="*/ 247 w 247"/>
                <a:gd name="T5" fmla="*/ 62 h 506"/>
                <a:gd name="T6" fmla="*/ 70 w 247"/>
                <a:gd name="T7" fmla="*/ 238 h 506"/>
                <a:gd name="T8" fmla="*/ 70 w 247"/>
                <a:gd name="T9" fmla="*/ 506 h 506"/>
                <a:gd name="T10" fmla="*/ 0 w 247"/>
                <a:gd name="T11" fmla="*/ 506 h 506"/>
                <a:gd name="T12" fmla="*/ 0 w 247"/>
                <a:gd name="T13" fmla="*/ 11 h 506"/>
                <a:gd name="T14" fmla="*/ 70 w 247"/>
                <a:gd name="T15" fmla="*/ 11 h 506"/>
                <a:gd name="T16" fmla="*/ 70 w 247"/>
                <a:gd name="T17" fmla="*/ 8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7" h="506">
                  <a:moveTo>
                    <a:pt x="70" y="83"/>
                  </a:moveTo>
                  <a:cubicBezTo>
                    <a:pt x="106" y="30"/>
                    <a:pt x="177" y="0"/>
                    <a:pt x="247" y="0"/>
                  </a:cubicBezTo>
                  <a:cubicBezTo>
                    <a:pt x="247" y="62"/>
                    <a:pt x="247" y="62"/>
                    <a:pt x="247" y="62"/>
                  </a:cubicBezTo>
                  <a:cubicBezTo>
                    <a:pt x="149" y="62"/>
                    <a:pt x="70" y="141"/>
                    <a:pt x="70" y="238"/>
                  </a:cubicBezTo>
                  <a:cubicBezTo>
                    <a:pt x="70" y="506"/>
                    <a:pt x="70" y="506"/>
                    <a:pt x="70" y="50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0" y="11"/>
                    <a:pt x="70" y="11"/>
                    <a:pt x="70" y="11"/>
                  </a:cubicBezTo>
                  <a:lnTo>
                    <a:pt x="70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2"/>
            <p:cNvSpPr>
              <a:spLocks/>
            </p:cNvSpPr>
            <p:nvPr userDrawn="1"/>
          </p:nvSpPr>
          <p:spPr bwMode="auto">
            <a:xfrm>
              <a:off x="4792" y="3854"/>
              <a:ext cx="74" cy="152"/>
            </a:xfrm>
            <a:custGeom>
              <a:avLst/>
              <a:gdLst>
                <a:gd name="T0" fmla="*/ 71 w 247"/>
                <a:gd name="T1" fmla="*/ 83 h 506"/>
                <a:gd name="T2" fmla="*/ 247 w 247"/>
                <a:gd name="T3" fmla="*/ 0 h 506"/>
                <a:gd name="T4" fmla="*/ 247 w 247"/>
                <a:gd name="T5" fmla="*/ 62 h 506"/>
                <a:gd name="T6" fmla="*/ 71 w 247"/>
                <a:gd name="T7" fmla="*/ 238 h 506"/>
                <a:gd name="T8" fmla="*/ 71 w 247"/>
                <a:gd name="T9" fmla="*/ 506 h 506"/>
                <a:gd name="T10" fmla="*/ 0 w 247"/>
                <a:gd name="T11" fmla="*/ 506 h 506"/>
                <a:gd name="T12" fmla="*/ 0 w 247"/>
                <a:gd name="T13" fmla="*/ 11 h 506"/>
                <a:gd name="T14" fmla="*/ 71 w 247"/>
                <a:gd name="T15" fmla="*/ 11 h 506"/>
                <a:gd name="T16" fmla="*/ 71 w 247"/>
                <a:gd name="T17" fmla="*/ 8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7" h="506">
                  <a:moveTo>
                    <a:pt x="71" y="83"/>
                  </a:moveTo>
                  <a:cubicBezTo>
                    <a:pt x="107" y="30"/>
                    <a:pt x="177" y="0"/>
                    <a:pt x="247" y="0"/>
                  </a:cubicBezTo>
                  <a:cubicBezTo>
                    <a:pt x="247" y="62"/>
                    <a:pt x="247" y="62"/>
                    <a:pt x="247" y="62"/>
                  </a:cubicBezTo>
                  <a:cubicBezTo>
                    <a:pt x="150" y="62"/>
                    <a:pt x="71" y="141"/>
                    <a:pt x="71" y="238"/>
                  </a:cubicBezTo>
                  <a:cubicBezTo>
                    <a:pt x="71" y="506"/>
                    <a:pt x="71" y="506"/>
                    <a:pt x="71" y="50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1" y="11"/>
                    <a:pt x="71" y="11"/>
                    <a:pt x="71" y="11"/>
                  </a:cubicBezTo>
                  <a:lnTo>
                    <a:pt x="71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60"/>
          <p:cNvGrpSpPr/>
          <p:nvPr userDrawn="1"/>
        </p:nvGrpSpPr>
        <p:grpSpPr>
          <a:xfrm>
            <a:off x="-13447" y="288838"/>
            <a:ext cx="4329705" cy="4692236"/>
            <a:chOff x="168276" y="288926"/>
            <a:chExt cx="3987799" cy="4572000"/>
          </a:xfrm>
          <a:solidFill>
            <a:schemeClr val="bg1">
              <a:alpha val="15000"/>
            </a:schemeClr>
          </a:solidFill>
        </p:grpSpPr>
        <p:sp>
          <p:nvSpPr>
            <p:cNvPr id="62" name="Freeform 5"/>
            <p:cNvSpPr>
              <a:spLocks/>
            </p:cNvSpPr>
            <p:nvPr userDrawn="1"/>
          </p:nvSpPr>
          <p:spPr bwMode="auto">
            <a:xfrm>
              <a:off x="168276" y="744538"/>
              <a:ext cx="3389312" cy="4116388"/>
            </a:xfrm>
            <a:custGeom>
              <a:avLst/>
              <a:gdLst>
                <a:gd name="T0" fmla="*/ 710 w 1424"/>
                <a:gd name="T1" fmla="*/ 123 h 1729"/>
                <a:gd name="T2" fmla="*/ 1086 w 1424"/>
                <a:gd name="T3" fmla="*/ 242 h 1729"/>
                <a:gd name="T4" fmla="*/ 697 w 1424"/>
                <a:gd name="T5" fmla="*/ 20 h 1729"/>
                <a:gd name="T6" fmla="*/ 526 w 1424"/>
                <a:gd name="T7" fmla="*/ 0 h 1729"/>
                <a:gd name="T8" fmla="*/ 0 w 1424"/>
                <a:gd name="T9" fmla="*/ 209 h 1729"/>
                <a:gd name="T10" fmla="*/ 0 w 1424"/>
                <a:gd name="T11" fmla="*/ 1406 h 1729"/>
                <a:gd name="T12" fmla="*/ 716 w 1424"/>
                <a:gd name="T13" fmla="*/ 1729 h 1729"/>
                <a:gd name="T14" fmla="*/ 1424 w 1424"/>
                <a:gd name="T15" fmla="*/ 1417 h 1729"/>
                <a:gd name="T16" fmla="*/ 898 w 1424"/>
                <a:gd name="T17" fmla="*/ 1604 h 1729"/>
                <a:gd name="T18" fmla="*/ 696 w 1424"/>
                <a:gd name="T19" fmla="*/ 1579 h 1729"/>
                <a:gd name="T20" fmla="*/ 64 w 1424"/>
                <a:gd name="T21" fmla="*/ 769 h 1729"/>
                <a:gd name="T22" fmla="*/ 710 w 1424"/>
                <a:gd name="T23" fmla="*/ 123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24" h="1729">
                  <a:moveTo>
                    <a:pt x="710" y="123"/>
                  </a:moveTo>
                  <a:cubicBezTo>
                    <a:pt x="848" y="123"/>
                    <a:pt x="978" y="165"/>
                    <a:pt x="1086" y="242"/>
                  </a:cubicBezTo>
                  <a:cubicBezTo>
                    <a:pt x="982" y="132"/>
                    <a:pt x="847" y="54"/>
                    <a:pt x="697" y="20"/>
                  </a:cubicBezTo>
                  <a:cubicBezTo>
                    <a:pt x="639" y="7"/>
                    <a:pt x="582" y="0"/>
                    <a:pt x="526" y="0"/>
                  </a:cubicBezTo>
                  <a:cubicBezTo>
                    <a:pt x="322" y="0"/>
                    <a:pt x="137" y="80"/>
                    <a:pt x="0" y="209"/>
                  </a:cubicBezTo>
                  <a:cubicBezTo>
                    <a:pt x="0" y="1406"/>
                    <a:pt x="0" y="1406"/>
                    <a:pt x="0" y="1406"/>
                  </a:cubicBezTo>
                  <a:cubicBezTo>
                    <a:pt x="175" y="1604"/>
                    <a:pt x="431" y="1729"/>
                    <a:pt x="716" y="1729"/>
                  </a:cubicBezTo>
                  <a:cubicBezTo>
                    <a:pt x="990" y="1729"/>
                    <a:pt x="1244" y="1614"/>
                    <a:pt x="1424" y="1417"/>
                  </a:cubicBezTo>
                  <a:cubicBezTo>
                    <a:pt x="1277" y="1537"/>
                    <a:pt x="1092" y="1604"/>
                    <a:pt x="898" y="1604"/>
                  </a:cubicBezTo>
                  <a:cubicBezTo>
                    <a:pt x="832" y="1604"/>
                    <a:pt x="764" y="1596"/>
                    <a:pt x="696" y="1579"/>
                  </a:cubicBezTo>
                  <a:cubicBezTo>
                    <a:pt x="324" y="1486"/>
                    <a:pt x="64" y="1153"/>
                    <a:pt x="64" y="769"/>
                  </a:cubicBezTo>
                  <a:cubicBezTo>
                    <a:pt x="64" y="413"/>
                    <a:pt x="354" y="123"/>
                    <a:pt x="71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Freeform 6"/>
            <p:cNvSpPr>
              <a:spLocks/>
            </p:cNvSpPr>
            <p:nvPr userDrawn="1"/>
          </p:nvSpPr>
          <p:spPr bwMode="auto">
            <a:xfrm>
              <a:off x="206375" y="288926"/>
              <a:ext cx="3949700" cy="4127500"/>
            </a:xfrm>
            <a:custGeom>
              <a:avLst/>
              <a:gdLst>
                <a:gd name="T0" fmla="*/ 700 w 1659"/>
                <a:gd name="T1" fmla="*/ 0 h 1733"/>
                <a:gd name="T2" fmla="*/ 0 w 1659"/>
                <a:gd name="T3" fmla="*/ 304 h 1733"/>
                <a:gd name="T4" fmla="*/ 506 w 1659"/>
                <a:gd name="T5" fmla="*/ 129 h 1733"/>
                <a:gd name="T6" fmla="*/ 694 w 1659"/>
                <a:gd name="T7" fmla="*/ 151 h 1733"/>
                <a:gd name="T8" fmla="*/ 1336 w 1659"/>
                <a:gd name="T9" fmla="*/ 895 h 1733"/>
                <a:gd name="T10" fmla="*/ 1340 w 1659"/>
                <a:gd name="T11" fmla="*/ 959 h 1733"/>
                <a:gd name="T12" fmla="*/ 1336 w 1659"/>
                <a:gd name="T13" fmla="*/ 1026 h 1733"/>
                <a:gd name="T14" fmla="*/ 694 w 1659"/>
                <a:gd name="T15" fmla="*/ 1607 h 1733"/>
                <a:gd name="T16" fmla="*/ 310 w 1659"/>
                <a:gd name="T17" fmla="*/ 1480 h 1733"/>
                <a:gd name="T18" fmla="*/ 695 w 1659"/>
                <a:gd name="T19" fmla="*/ 1710 h 1733"/>
                <a:gd name="T20" fmla="*/ 882 w 1659"/>
                <a:gd name="T21" fmla="*/ 1733 h 1733"/>
                <a:gd name="T22" fmla="*/ 1659 w 1659"/>
                <a:gd name="T23" fmla="*/ 967 h 1733"/>
                <a:gd name="T24" fmla="*/ 1659 w 1659"/>
                <a:gd name="T25" fmla="*/ 954 h 1733"/>
                <a:gd name="T26" fmla="*/ 700 w 1659"/>
                <a:gd name="T27" fmla="*/ 0 h 1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9" h="1733">
                  <a:moveTo>
                    <a:pt x="700" y="0"/>
                  </a:moveTo>
                  <a:cubicBezTo>
                    <a:pt x="432" y="0"/>
                    <a:pt x="180" y="113"/>
                    <a:pt x="0" y="304"/>
                  </a:cubicBezTo>
                  <a:cubicBezTo>
                    <a:pt x="144" y="193"/>
                    <a:pt x="322" y="129"/>
                    <a:pt x="506" y="129"/>
                  </a:cubicBezTo>
                  <a:cubicBezTo>
                    <a:pt x="569" y="129"/>
                    <a:pt x="632" y="137"/>
                    <a:pt x="694" y="151"/>
                  </a:cubicBezTo>
                  <a:cubicBezTo>
                    <a:pt x="1050" y="232"/>
                    <a:pt x="1308" y="531"/>
                    <a:pt x="1336" y="895"/>
                  </a:cubicBezTo>
                  <a:cubicBezTo>
                    <a:pt x="1338" y="914"/>
                    <a:pt x="1340" y="936"/>
                    <a:pt x="1340" y="959"/>
                  </a:cubicBezTo>
                  <a:cubicBezTo>
                    <a:pt x="1340" y="984"/>
                    <a:pt x="1338" y="1006"/>
                    <a:pt x="1336" y="1026"/>
                  </a:cubicBezTo>
                  <a:cubicBezTo>
                    <a:pt x="1303" y="1357"/>
                    <a:pt x="1027" y="1607"/>
                    <a:pt x="694" y="1607"/>
                  </a:cubicBezTo>
                  <a:cubicBezTo>
                    <a:pt x="555" y="1607"/>
                    <a:pt x="420" y="1561"/>
                    <a:pt x="310" y="1480"/>
                  </a:cubicBezTo>
                  <a:cubicBezTo>
                    <a:pt x="412" y="1591"/>
                    <a:pt x="546" y="1672"/>
                    <a:pt x="695" y="1710"/>
                  </a:cubicBezTo>
                  <a:cubicBezTo>
                    <a:pt x="758" y="1725"/>
                    <a:pt x="821" y="1733"/>
                    <a:pt x="882" y="1733"/>
                  </a:cubicBezTo>
                  <a:cubicBezTo>
                    <a:pt x="1307" y="1733"/>
                    <a:pt x="1659" y="1390"/>
                    <a:pt x="1659" y="967"/>
                  </a:cubicBezTo>
                  <a:cubicBezTo>
                    <a:pt x="1659" y="954"/>
                    <a:pt x="1659" y="954"/>
                    <a:pt x="1659" y="954"/>
                  </a:cubicBezTo>
                  <a:cubicBezTo>
                    <a:pt x="1659" y="428"/>
                    <a:pt x="1226" y="0"/>
                    <a:pt x="70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81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:9 Slate 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6858000" cy="5148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558925" y="1347614"/>
            <a:ext cx="3740150" cy="2101851"/>
            <a:chOff x="2673350" y="2074862"/>
            <a:chExt cx="3740150" cy="2101851"/>
          </a:xfrm>
        </p:grpSpPr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4371975" y="3494088"/>
              <a:ext cx="98425" cy="6667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2673350" y="3478213"/>
              <a:ext cx="698500" cy="698500"/>
            </a:xfrm>
            <a:custGeom>
              <a:avLst/>
              <a:gdLst>
                <a:gd name="T0" fmla="*/ 64 w 128"/>
                <a:gd name="T1" fmla="*/ 113 h 128"/>
                <a:gd name="T2" fmla="*/ 15 w 128"/>
                <a:gd name="T3" fmla="*/ 64 h 128"/>
                <a:gd name="T4" fmla="*/ 64 w 128"/>
                <a:gd name="T5" fmla="*/ 15 h 128"/>
                <a:gd name="T6" fmla="*/ 113 w 128"/>
                <a:gd name="T7" fmla="*/ 64 h 128"/>
                <a:gd name="T8" fmla="*/ 64 w 128"/>
                <a:gd name="T9" fmla="*/ 113 h 128"/>
                <a:gd name="T10" fmla="*/ 64 w 128"/>
                <a:gd name="T11" fmla="*/ 0 h 128"/>
                <a:gd name="T12" fmla="*/ 0 w 128"/>
                <a:gd name="T13" fmla="*/ 64 h 128"/>
                <a:gd name="T14" fmla="*/ 64 w 128"/>
                <a:gd name="T15" fmla="*/ 128 h 128"/>
                <a:gd name="T16" fmla="*/ 128 w 128"/>
                <a:gd name="T17" fmla="*/ 64 h 128"/>
                <a:gd name="T18" fmla="*/ 64 w 128"/>
                <a:gd name="T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113"/>
                  </a:moveTo>
                  <a:cubicBezTo>
                    <a:pt x="37" y="113"/>
                    <a:pt x="15" y="91"/>
                    <a:pt x="15" y="64"/>
                  </a:cubicBezTo>
                  <a:cubicBezTo>
                    <a:pt x="15" y="37"/>
                    <a:pt x="37" y="15"/>
                    <a:pt x="64" y="15"/>
                  </a:cubicBezTo>
                  <a:cubicBezTo>
                    <a:pt x="91" y="15"/>
                    <a:pt x="113" y="37"/>
                    <a:pt x="113" y="64"/>
                  </a:cubicBezTo>
                  <a:cubicBezTo>
                    <a:pt x="113" y="91"/>
                    <a:pt x="91" y="113"/>
                    <a:pt x="64" y="113"/>
                  </a:cubicBezTo>
                  <a:moveTo>
                    <a:pt x="64" y="0"/>
                  </a:moveTo>
                  <a:cubicBezTo>
                    <a:pt x="29" y="0"/>
                    <a:pt x="0" y="28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100" y="128"/>
                    <a:pt x="128" y="99"/>
                    <a:pt x="128" y="64"/>
                  </a:cubicBezTo>
                  <a:cubicBezTo>
                    <a:pt x="128" y="28"/>
                    <a:pt x="100" y="0"/>
                    <a:pt x="6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"/>
            <p:cNvSpPr>
              <a:spLocks/>
            </p:cNvSpPr>
            <p:nvPr userDrawn="1"/>
          </p:nvSpPr>
          <p:spPr bwMode="auto">
            <a:xfrm>
              <a:off x="4606925" y="3478213"/>
              <a:ext cx="617538" cy="698500"/>
            </a:xfrm>
            <a:custGeom>
              <a:avLst/>
              <a:gdLst>
                <a:gd name="T0" fmla="*/ 101 w 113"/>
                <a:gd name="T1" fmla="*/ 96 h 128"/>
                <a:gd name="T2" fmla="*/ 64 w 113"/>
                <a:gd name="T3" fmla="*/ 113 h 128"/>
                <a:gd name="T4" fmla="*/ 15 w 113"/>
                <a:gd name="T5" fmla="*/ 64 h 128"/>
                <a:gd name="T6" fmla="*/ 64 w 113"/>
                <a:gd name="T7" fmla="*/ 15 h 128"/>
                <a:gd name="T8" fmla="*/ 101 w 113"/>
                <a:gd name="T9" fmla="*/ 32 h 128"/>
                <a:gd name="T10" fmla="*/ 113 w 113"/>
                <a:gd name="T11" fmla="*/ 22 h 128"/>
                <a:gd name="T12" fmla="*/ 64 w 113"/>
                <a:gd name="T13" fmla="*/ 0 h 128"/>
                <a:gd name="T14" fmla="*/ 0 w 113"/>
                <a:gd name="T15" fmla="*/ 64 h 128"/>
                <a:gd name="T16" fmla="*/ 64 w 113"/>
                <a:gd name="T17" fmla="*/ 128 h 128"/>
                <a:gd name="T18" fmla="*/ 113 w 113"/>
                <a:gd name="T19" fmla="*/ 105 h 128"/>
                <a:gd name="T20" fmla="*/ 101 w 113"/>
                <a:gd name="T21" fmla="*/ 9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3" h="128">
                  <a:moveTo>
                    <a:pt x="101" y="96"/>
                  </a:moveTo>
                  <a:cubicBezTo>
                    <a:pt x="92" y="106"/>
                    <a:pt x="79" y="113"/>
                    <a:pt x="64" y="113"/>
                  </a:cubicBezTo>
                  <a:cubicBezTo>
                    <a:pt x="37" y="113"/>
                    <a:pt x="15" y="91"/>
                    <a:pt x="15" y="64"/>
                  </a:cubicBezTo>
                  <a:cubicBezTo>
                    <a:pt x="15" y="37"/>
                    <a:pt x="37" y="15"/>
                    <a:pt x="64" y="15"/>
                  </a:cubicBezTo>
                  <a:cubicBezTo>
                    <a:pt x="79" y="15"/>
                    <a:pt x="92" y="21"/>
                    <a:pt x="101" y="3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02" y="8"/>
                    <a:pt x="84" y="0"/>
                    <a:pt x="64" y="0"/>
                  </a:cubicBezTo>
                  <a:cubicBezTo>
                    <a:pt x="29" y="0"/>
                    <a:pt x="0" y="28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84" y="128"/>
                    <a:pt x="101" y="119"/>
                    <a:pt x="113" y="105"/>
                  </a:cubicBezTo>
                  <a:lnTo>
                    <a:pt x="101" y="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"/>
            <p:cNvSpPr>
              <a:spLocks/>
            </p:cNvSpPr>
            <p:nvPr userDrawn="1"/>
          </p:nvSpPr>
          <p:spPr bwMode="auto">
            <a:xfrm>
              <a:off x="5338763" y="3160713"/>
              <a:ext cx="573088" cy="1000125"/>
            </a:xfrm>
            <a:custGeom>
              <a:avLst/>
              <a:gdLst>
                <a:gd name="T0" fmla="*/ 0 w 361"/>
                <a:gd name="T1" fmla="*/ 0 h 630"/>
                <a:gd name="T2" fmla="*/ 0 w 361"/>
                <a:gd name="T3" fmla="*/ 630 h 630"/>
                <a:gd name="T4" fmla="*/ 48 w 361"/>
                <a:gd name="T5" fmla="*/ 630 h 630"/>
                <a:gd name="T6" fmla="*/ 58 w 361"/>
                <a:gd name="T7" fmla="*/ 613 h 630"/>
                <a:gd name="T8" fmla="*/ 58 w 361"/>
                <a:gd name="T9" fmla="*/ 613 h 630"/>
                <a:gd name="T10" fmla="*/ 168 w 361"/>
                <a:gd name="T11" fmla="*/ 451 h 630"/>
                <a:gd name="T12" fmla="*/ 289 w 361"/>
                <a:gd name="T13" fmla="*/ 630 h 630"/>
                <a:gd name="T14" fmla="*/ 361 w 361"/>
                <a:gd name="T15" fmla="*/ 630 h 630"/>
                <a:gd name="T16" fmla="*/ 206 w 361"/>
                <a:gd name="T17" fmla="*/ 396 h 630"/>
                <a:gd name="T18" fmla="*/ 333 w 361"/>
                <a:gd name="T19" fmla="*/ 210 h 630"/>
                <a:gd name="T20" fmla="*/ 261 w 361"/>
                <a:gd name="T21" fmla="*/ 210 h 630"/>
                <a:gd name="T22" fmla="*/ 58 w 361"/>
                <a:gd name="T23" fmla="*/ 516 h 630"/>
                <a:gd name="T24" fmla="*/ 58 w 361"/>
                <a:gd name="T25" fmla="*/ 0 h 630"/>
                <a:gd name="T26" fmla="*/ 0 w 361"/>
                <a:gd name="T27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1" h="630">
                  <a:moveTo>
                    <a:pt x="0" y="0"/>
                  </a:moveTo>
                  <a:lnTo>
                    <a:pt x="0" y="630"/>
                  </a:lnTo>
                  <a:lnTo>
                    <a:pt x="48" y="630"/>
                  </a:lnTo>
                  <a:lnTo>
                    <a:pt x="58" y="613"/>
                  </a:lnTo>
                  <a:lnTo>
                    <a:pt x="58" y="613"/>
                  </a:lnTo>
                  <a:lnTo>
                    <a:pt x="168" y="451"/>
                  </a:lnTo>
                  <a:lnTo>
                    <a:pt x="289" y="630"/>
                  </a:lnTo>
                  <a:lnTo>
                    <a:pt x="361" y="630"/>
                  </a:lnTo>
                  <a:lnTo>
                    <a:pt x="206" y="396"/>
                  </a:lnTo>
                  <a:lnTo>
                    <a:pt x="333" y="210"/>
                  </a:lnTo>
                  <a:lnTo>
                    <a:pt x="261" y="210"/>
                  </a:lnTo>
                  <a:lnTo>
                    <a:pt x="58" y="516"/>
                  </a:lnTo>
                  <a:lnTo>
                    <a:pt x="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"/>
            <p:cNvSpPr>
              <a:spLocks/>
            </p:cNvSpPr>
            <p:nvPr userDrawn="1"/>
          </p:nvSpPr>
          <p:spPr bwMode="auto">
            <a:xfrm>
              <a:off x="5480050" y="2074862"/>
              <a:ext cx="933450" cy="965200"/>
            </a:xfrm>
            <a:custGeom>
              <a:avLst/>
              <a:gdLst>
                <a:gd name="T0" fmla="*/ 92 w 171"/>
                <a:gd name="T1" fmla="*/ 177 h 177"/>
                <a:gd name="T2" fmla="*/ 74 w 171"/>
                <a:gd name="T3" fmla="*/ 175 h 177"/>
                <a:gd name="T4" fmla="*/ 34 w 171"/>
                <a:gd name="T5" fmla="*/ 153 h 177"/>
                <a:gd name="T6" fmla="*/ 73 w 171"/>
                <a:gd name="T7" fmla="*/ 165 h 177"/>
                <a:gd name="T8" fmla="*/ 140 w 171"/>
                <a:gd name="T9" fmla="*/ 98 h 177"/>
                <a:gd name="T10" fmla="*/ 74 w 171"/>
                <a:gd name="T11" fmla="*/ 15 h 177"/>
                <a:gd name="T12" fmla="*/ 54 w 171"/>
                <a:gd name="T13" fmla="*/ 13 h 177"/>
                <a:gd name="T14" fmla="*/ 0 w 171"/>
                <a:gd name="T15" fmla="*/ 32 h 177"/>
                <a:gd name="T16" fmla="*/ 72 w 171"/>
                <a:gd name="T17" fmla="*/ 0 h 177"/>
                <a:gd name="T18" fmla="*/ 171 w 171"/>
                <a:gd name="T19" fmla="*/ 98 h 177"/>
                <a:gd name="T20" fmla="*/ 92 w 171"/>
                <a:gd name="T2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177">
                  <a:moveTo>
                    <a:pt x="92" y="177"/>
                  </a:moveTo>
                  <a:cubicBezTo>
                    <a:pt x="86" y="177"/>
                    <a:pt x="80" y="177"/>
                    <a:pt x="74" y="175"/>
                  </a:cubicBezTo>
                  <a:cubicBezTo>
                    <a:pt x="59" y="172"/>
                    <a:pt x="45" y="164"/>
                    <a:pt x="34" y="153"/>
                  </a:cubicBezTo>
                  <a:cubicBezTo>
                    <a:pt x="46" y="160"/>
                    <a:pt x="59" y="165"/>
                    <a:pt x="73" y="165"/>
                  </a:cubicBezTo>
                  <a:cubicBezTo>
                    <a:pt x="110" y="165"/>
                    <a:pt x="140" y="135"/>
                    <a:pt x="140" y="98"/>
                  </a:cubicBezTo>
                  <a:cubicBezTo>
                    <a:pt x="140" y="59"/>
                    <a:pt x="113" y="25"/>
                    <a:pt x="74" y="15"/>
                  </a:cubicBezTo>
                  <a:cubicBezTo>
                    <a:pt x="67" y="13"/>
                    <a:pt x="61" y="13"/>
                    <a:pt x="54" y="13"/>
                  </a:cubicBezTo>
                  <a:cubicBezTo>
                    <a:pt x="34" y="13"/>
                    <a:pt x="15" y="20"/>
                    <a:pt x="0" y="32"/>
                  </a:cubicBezTo>
                  <a:cubicBezTo>
                    <a:pt x="18" y="12"/>
                    <a:pt x="44" y="0"/>
                    <a:pt x="72" y="0"/>
                  </a:cubicBezTo>
                  <a:cubicBezTo>
                    <a:pt x="127" y="0"/>
                    <a:pt x="171" y="44"/>
                    <a:pt x="171" y="98"/>
                  </a:cubicBezTo>
                  <a:cubicBezTo>
                    <a:pt x="171" y="142"/>
                    <a:pt x="136" y="177"/>
                    <a:pt x="92" y="177"/>
                  </a:cubicBezTo>
                </a:path>
              </a:pathLst>
            </a:custGeom>
            <a:solidFill>
              <a:srgbClr val="ACC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5338763" y="2178050"/>
              <a:ext cx="928688" cy="971550"/>
            </a:xfrm>
            <a:custGeom>
              <a:avLst/>
              <a:gdLst>
                <a:gd name="T0" fmla="*/ 98 w 170"/>
                <a:gd name="T1" fmla="*/ 178 h 178"/>
                <a:gd name="T2" fmla="*/ 0 w 170"/>
                <a:gd name="T3" fmla="*/ 80 h 178"/>
                <a:gd name="T4" fmla="*/ 0 w 170"/>
                <a:gd name="T5" fmla="*/ 79 h 178"/>
                <a:gd name="T6" fmla="*/ 0 w 170"/>
                <a:gd name="T7" fmla="*/ 79 h 178"/>
                <a:gd name="T8" fmla="*/ 80 w 170"/>
                <a:gd name="T9" fmla="*/ 0 h 178"/>
                <a:gd name="T10" fmla="*/ 99 w 170"/>
                <a:gd name="T11" fmla="*/ 2 h 178"/>
                <a:gd name="T12" fmla="*/ 139 w 170"/>
                <a:gd name="T13" fmla="*/ 26 h 178"/>
                <a:gd name="T14" fmla="*/ 99 w 170"/>
                <a:gd name="T15" fmla="*/ 13 h 178"/>
                <a:gd name="T16" fmla="*/ 33 w 170"/>
                <a:gd name="T17" fmla="*/ 73 h 178"/>
                <a:gd name="T18" fmla="*/ 33 w 170"/>
                <a:gd name="T19" fmla="*/ 79 h 178"/>
                <a:gd name="T20" fmla="*/ 33 w 170"/>
                <a:gd name="T21" fmla="*/ 86 h 178"/>
                <a:gd name="T22" fmla="*/ 99 w 170"/>
                <a:gd name="T23" fmla="*/ 163 h 178"/>
                <a:gd name="T24" fmla="*/ 118 w 170"/>
                <a:gd name="T25" fmla="*/ 165 h 178"/>
                <a:gd name="T26" fmla="*/ 170 w 170"/>
                <a:gd name="T27" fmla="*/ 147 h 178"/>
                <a:gd name="T28" fmla="*/ 98 w 170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178">
                  <a:moveTo>
                    <a:pt x="98" y="178"/>
                  </a:moveTo>
                  <a:cubicBezTo>
                    <a:pt x="44" y="178"/>
                    <a:pt x="0" y="134"/>
                    <a:pt x="0" y="80"/>
                  </a:cubicBezTo>
                  <a:cubicBezTo>
                    <a:pt x="0" y="80"/>
                    <a:pt x="0" y="80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35"/>
                    <a:pt x="36" y="0"/>
                    <a:pt x="80" y="0"/>
                  </a:cubicBezTo>
                  <a:cubicBezTo>
                    <a:pt x="86" y="0"/>
                    <a:pt x="92" y="1"/>
                    <a:pt x="99" y="2"/>
                  </a:cubicBezTo>
                  <a:cubicBezTo>
                    <a:pt x="114" y="6"/>
                    <a:pt x="128" y="15"/>
                    <a:pt x="139" y="26"/>
                  </a:cubicBezTo>
                  <a:cubicBezTo>
                    <a:pt x="127" y="18"/>
                    <a:pt x="113" y="13"/>
                    <a:pt x="99" y="13"/>
                  </a:cubicBezTo>
                  <a:cubicBezTo>
                    <a:pt x="65" y="13"/>
                    <a:pt x="37" y="39"/>
                    <a:pt x="33" y="73"/>
                  </a:cubicBezTo>
                  <a:cubicBezTo>
                    <a:pt x="33" y="75"/>
                    <a:pt x="33" y="77"/>
                    <a:pt x="33" y="79"/>
                  </a:cubicBezTo>
                  <a:cubicBezTo>
                    <a:pt x="33" y="82"/>
                    <a:pt x="33" y="84"/>
                    <a:pt x="33" y="86"/>
                  </a:cubicBezTo>
                  <a:cubicBezTo>
                    <a:pt x="36" y="123"/>
                    <a:pt x="62" y="154"/>
                    <a:pt x="99" y="163"/>
                  </a:cubicBezTo>
                  <a:cubicBezTo>
                    <a:pt x="105" y="164"/>
                    <a:pt x="112" y="165"/>
                    <a:pt x="118" y="165"/>
                  </a:cubicBezTo>
                  <a:cubicBezTo>
                    <a:pt x="137" y="165"/>
                    <a:pt x="156" y="158"/>
                    <a:pt x="170" y="147"/>
                  </a:cubicBezTo>
                  <a:cubicBezTo>
                    <a:pt x="152" y="166"/>
                    <a:pt x="126" y="178"/>
                    <a:pt x="98" y="178"/>
                  </a:cubicBezTo>
                </a:path>
              </a:pathLst>
            </a:custGeom>
            <a:solidFill>
              <a:srgbClr val="7A9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/>
            <p:cNvSpPr>
              <a:spLocks/>
            </p:cNvSpPr>
            <p:nvPr userDrawn="1"/>
          </p:nvSpPr>
          <p:spPr bwMode="auto">
            <a:xfrm>
              <a:off x="3929063" y="3478213"/>
              <a:ext cx="333375" cy="682625"/>
            </a:xfrm>
            <a:custGeom>
              <a:avLst/>
              <a:gdLst>
                <a:gd name="T0" fmla="*/ 18 w 61"/>
                <a:gd name="T1" fmla="*/ 21 h 125"/>
                <a:gd name="T2" fmla="*/ 61 w 61"/>
                <a:gd name="T3" fmla="*/ 0 h 125"/>
                <a:gd name="T4" fmla="*/ 61 w 61"/>
                <a:gd name="T5" fmla="*/ 16 h 125"/>
                <a:gd name="T6" fmla="*/ 18 w 61"/>
                <a:gd name="T7" fmla="*/ 59 h 125"/>
                <a:gd name="T8" fmla="*/ 18 w 61"/>
                <a:gd name="T9" fmla="*/ 125 h 125"/>
                <a:gd name="T10" fmla="*/ 0 w 61"/>
                <a:gd name="T11" fmla="*/ 125 h 125"/>
                <a:gd name="T12" fmla="*/ 0 w 61"/>
                <a:gd name="T13" fmla="*/ 3 h 125"/>
                <a:gd name="T14" fmla="*/ 18 w 61"/>
                <a:gd name="T15" fmla="*/ 3 h 125"/>
                <a:gd name="T16" fmla="*/ 18 w 61"/>
                <a:gd name="T17" fmla="*/ 2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5">
                  <a:moveTo>
                    <a:pt x="18" y="21"/>
                  </a:moveTo>
                  <a:cubicBezTo>
                    <a:pt x="26" y="8"/>
                    <a:pt x="44" y="0"/>
                    <a:pt x="61" y="0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37" y="16"/>
                    <a:pt x="18" y="35"/>
                    <a:pt x="18" y="5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8" y="3"/>
                    <a:pt x="18" y="3"/>
                    <a:pt x="18" y="3"/>
                  </a:cubicBezTo>
                  <a:lnTo>
                    <a:pt x="18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/>
            <p:cNvSpPr>
              <a:spLocks/>
            </p:cNvSpPr>
            <p:nvPr userDrawn="1"/>
          </p:nvSpPr>
          <p:spPr bwMode="auto">
            <a:xfrm>
              <a:off x="3487738" y="3478213"/>
              <a:ext cx="331788" cy="682625"/>
            </a:xfrm>
            <a:custGeom>
              <a:avLst/>
              <a:gdLst>
                <a:gd name="T0" fmla="*/ 17 w 61"/>
                <a:gd name="T1" fmla="*/ 21 h 125"/>
                <a:gd name="T2" fmla="*/ 61 w 61"/>
                <a:gd name="T3" fmla="*/ 0 h 125"/>
                <a:gd name="T4" fmla="*/ 61 w 61"/>
                <a:gd name="T5" fmla="*/ 16 h 125"/>
                <a:gd name="T6" fmla="*/ 17 w 61"/>
                <a:gd name="T7" fmla="*/ 59 h 125"/>
                <a:gd name="T8" fmla="*/ 17 w 61"/>
                <a:gd name="T9" fmla="*/ 125 h 125"/>
                <a:gd name="T10" fmla="*/ 0 w 61"/>
                <a:gd name="T11" fmla="*/ 125 h 125"/>
                <a:gd name="T12" fmla="*/ 0 w 61"/>
                <a:gd name="T13" fmla="*/ 3 h 125"/>
                <a:gd name="T14" fmla="*/ 17 w 61"/>
                <a:gd name="T15" fmla="*/ 3 h 125"/>
                <a:gd name="T16" fmla="*/ 17 w 61"/>
                <a:gd name="T17" fmla="*/ 2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5">
                  <a:moveTo>
                    <a:pt x="17" y="21"/>
                  </a:moveTo>
                  <a:cubicBezTo>
                    <a:pt x="26" y="8"/>
                    <a:pt x="43" y="0"/>
                    <a:pt x="61" y="0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37" y="16"/>
                    <a:pt x="17" y="35"/>
                    <a:pt x="17" y="59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7" y="3"/>
                    <a:pt x="17" y="3"/>
                    <a:pt x="17" y="3"/>
                  </a:cubicBezTo>
                  <a:lnTo>
                    <a:pt x="17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983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:9 Slate Closing Slid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6858000" cy="5148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563624" y="1344168"/>
            <a:ext cx="3740150" cy="2101851"/>
            <a:chOff x="2673350" y="2074862"/>
            <a:chExt cx="3740150" cy="2101851"/>
          </a:xfrm>
          <a:solidFill>
            <a:schemeClr val="bg1"/>
          </a:solidFill>
        </p:grpSpPr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4371975" y="3494088"/>
              <a:ext cx="98425" cy="666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2673350" y="3478213"/>
              <a:ext cx="698500" cy="698500"/>
            </a:xfrm>
            <a:custGeom>
              <a:avLst/>
              <a:gdLst>
                <a:gd name="T0" fmla="*/ 64 w 128"/>
                <a:gd name="T1" fmla="*/ 113 h 128"/>
                <a:gd name="T2" fmla="*/ 15 w 128"/>
                <a:gd name="T3" fmla="*/ 64 h 128"/>
                <a:gd name="T4" fmla="*/ 64 w 128"/>
                <a:gd name="T5" fmla="*/ 15 h 128"/>
                <a:gd name="T6" fmla="*/ 113 w 128"/>
                <a:gd name="T7" fmla="*/ 64 h 128"/>
                <a:gd name="T8" fmla="*/ 64 w 128"/>
                <a:gd name="T9" fmla="*/ 113 h 128"/>
                <a:gd name="T10" fmla="*/ 64 w 128"/>
                <a:gd name="T11" fmla="*/ 0 h 128"/>
                <a:gd name="T12" fmla="*/ 0 w 128"/>
                <a:gd name="T13" fmla="*/ 64 h 128"/>
                <a:gd name="T14" fmla="*/ 64 w 128"/>
                <a:gd name="T15" fmla="*/ 128 h 128"/>
                <a:gd name="T16" fmla="*/ 128 w 128"/>
                <a:gd name="T17" fmla="*/ 64 h 128"/>
                <a:gd name="T18" fmla="*/ 64 w 128"/>
                <a:gd name="T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113"/>
                  </a:moveTo>
                  <a:cubicBezTo>
                    <a:pt x="37" y="113"/>
                    <a:pt x="15" y="91"/>
                    <a:pt x="15" y="64"/>
                  </a:cubicBezTo>
                  <a:cubicBezTo>
                    <a:pt x="15" y="37"/>
                    <a:pt x="37" y="15"/>
                    <a:pt x="64" y="15"/>
                  </a:cubicBezTo>
                  <a:cubicBezTo>
                    <a:pt x="91" y="15"/>
                    <a:pt x="113" y="37"/>
                    <a:pt x="113" y="64"/>
                  </a:cubicBezTo>
                  <a:cubicBezTo>
                    <a:pt x="113" y="91"/>
                    <a:pt x="91" y="113"/>
                    <a:pt x="64" y="113"/>
                  </a:cubicBezTo>
                  <a:moveTo>
                    <a:pt x="64" y="0"/>
                  </a:moveTo>
                  <a:cubicBezTo>
                    <a:pt x="29" y="0"/>
                    <a:pt x="0" y="28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100" y="128"/>
                    <a:pt x="128" y="99"/>
                    <a:pt x="128" y="64"/>
                  </a:cubicBezTo>
                  <a:cubicBezTo>
                    <a:pt x="128" y="28"/>
                    <a:pt x="100" y="0"/>
                    <a:pt x="6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9"/>
            <p:cNvSpPr>
              <a:spLocks/>
            </p:cNvSpPr>
            <p:nvPr userDrawn="1"/>
          </p:nvSpPr>
          <p:spPr bwMode="auto">
            <a:xfrm>
              <a:off x="4606925" y="3478213"/>
              <a:ext cx="617538" cy="698500"/>
            </a:xfrm>
            <a:custGeom>
              <a:avLst/>
              <a:gdLst>
                <a:gd name="T0" fmla="*/ 101 w 113"/>
                <a:gd name="T1" fmla="*/ 96 h 128"/>
                <a:gd name="T2" fmla="*/ 64 w 113"/>
                <a:gd name="T3" fmla="*/ 113 h 128"/>
                <a:gd name="T4" fmla="*/ 15 w 113"/>
                <a:gd name="T5" fmla="*/ 64 h 128"/>
                <a:gd name="T6" fmla="*/ 64 w 113"/>
                <a:gd name="T7" fmla="*/ 15 h 128"/>
                <a:gd name="T8" fmla="*/ 101 w 113"/>
                <a:gd name="T9" fmla="*/ 32 h 128"/>
                <a:gd name="T10" fmla="*/ 113 w 113"/>
                <a:gd name="T11" fmla="*/ 22 h 128"/>
                <a:gd name="T12" fmla="*/ 64 w 113"/>
                <a:gd name="T13" fmla="*/ 0 h 128"/>
                <a:gd name="T14" fmla="*/ 0 w 113"/>
                <a:gd name="T15" fmla="*/ 64 h 128"/>
                <a:gd name="T16" fmla="*/ 64 w 113"/>
                <a:gd name="T17" fmla="*/ 128 h 128"/>
                <a:gd name="T18" fmla="*/ 113 w 113"/>
                <a:gd name="T19" fmla="*/ 105 h 128"/>
                <a:gd name="T20" fmla="*/ 101 w 113"/>
                <a:gd name="T21" fmla="*/ 9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3" h="128">
                  <a:moveTo>
                    <a:pt x="101" y="96"/>
                  </a:moveTo>
                  <a:cubicBezTo>
                    <a:pt x="92" y="106"/>
                    <a:pt x="79" y="113"/>
                    <a:pt x="64" y="113"/>
                  </a:cubicBezTo>
                  <a:cubicBezTo>
                    <a:pt x="37" y="113"/>
                    <a:pt x="15" y="91"/>
                    <a:pt x="15" y="64"/>
                  </a:cubicBezTo>
                  <a:cubicBezTo>
                    <a:pt x="15" y="37"/>
                    <a:pt x="37" y="15"/>
                    <a:pt x="64" y="15"/>
                  </a:cubicBezTo>
                  <a:cubicBezTo>
                    <a:pt x="79" y="15"/>
                    <a:pt x="92" y="21"/>
                    <a:pt x="101" y="3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02" y="8"/>
                    <a:pt x="84" y="0"/>
                    <a:pt x="64" y="0"/>
                  </a:cubicBezTo>
                  <a:cubicBezTo>
                    <a:pt x="29" y="0"/>
                    <a:pt x="0" y="28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84" y="128"/>
                    <a:pt x="101" y="119"/>
                    <a:pt x="113" y="105"/>
                  </a:cubicBezTo>
                  <a:lnTo>
                    <a:pt x="101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0"/>
            <p:cNvSpPr>
              <a:spLocks/>
            </p:cNvSpPr>
            <p:nvPr userDrawn="1"/>
          </p:nvSpPr>
          <p:spPr bwMode="auto">
            <a:xfrm>
              <a:off x="5338763" y="3160713"/>
              <a:ext cx="573088" cy="1000125"/>
            </a:xfrm>
            <a:custGeom>
              <a:avLst/>
              <a:gdLst>
                <a:gd name="T0" fmla="*/ 0 w 361"/>
                <a:gd name="T1" fmla="*/ 0 h 630"/>
                <a:gd name="T2" fmla="*/ 0 w 361"/>
                <a:gd name="T3" fmla="*/ 630 h 630"/>
                <a:gd name="T4" fmla="*/ 48 w 361"/>
                <a:gd name="T5" fmla="*/ 630 h 630"/>
                <a:gd name="T6" fmla="*/ 58 w 361"/>
                <a:gd name="T7" fmla="*/ 613 h 630"/>
                <a:gd name="T8" fmla="*/ 58 w 361"/>
                <a:gd name="T9" fmla="*/ 613 h 630"/>
                <a:gd name="T10" fmla="*/ 168 w 361"/>
                <a:gd name="T11" fmla="*/ 451 h 630"/>
                <a:gd name="T12" fmla="*/ 289 w 361"/>
                <a:gd name="T13" fmla="*/ 630 h 630"/>
                <a:gd name="T14" fmla="*/ 361 w 361"/>
                <a:gd name="T15" fmla="*/ 630 h 630"/>
                <a:gd name="T16" fmla="*/ 206 w 361"/>
                <a:gd name="T17" fmla="*/ 396 h 630"/>
                <a:gd name="T18" fmla="*/ 333 w 361"/>
                <a:gd name="T19" fmla="*/ 210 h 630"/>
                <a:gd name="T20" fmla="*/ 261 w 361"/>
                <a:gd name="T21" fmla="*/ 210 h 630"/>
                <a:gd name="T22" fmla="*/ 58 w 361"/>
                <a:gd name="T23" fmla="*/ 516 h 630"/>
                <a:gd name="T24" fmla="*/ 58 w 361"/>
                <a:gd name="T25" fmla="*/ 0 h 630"/>
                <a:gd name="T26" fmla="*/ 0 w 361"/>
                <a:gd name="T27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1" h="630">
                  <a:moveTo>
                    <a:pt x="0" y="0"/>
                  </a:moveTo>
                  <a:lnTo>
                    <a:pt x="0" y="630"/>
                  </a:lnTo>
                  <a:lnTo>
                    <a:pt x="48" y="630"/>
                  </a:lnTo>
                  <a:lnTo>
                    <a:pt x="58" y="613"/>
                  </a:lnTo>
                  <a:lnTo>
                    <a:pt x="58" y="613"/>
                  </a:lnTo>
                  <a:lnTo>
                    <a:pt x="168" y="451"/>
                  </a:lnTo>
                  <a:lnTo>
                    <a:pt x="289" y="630"/>
                  </a:lnTo>
                  <a:lnTo>
                    <a:pt x="361" y="630"/>
                  </a:lnTo>
                  <a:lnTo>
                    <a:pt x="206" y="396"/>
                  </a:lnTo>
                  <a:lnTo>
                    <a:pt x="333" y="210"/>
                  </a:lnTo>
                  <a:lnTo>
                    <a:pt x="261" y="210"/>
                  </a:lnTo>
                  <a:lnTo>
                    <a:pt x="58" y="516"/>
                  </a:lnTo>
                  <a:lnTo>
                    <a:pt x="5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1"/>
            <p:cNvSpPr>
              <a:spLocks/>
            </p:cNvSpPr>
            <p:nvPr userDrawn="1"/>
          </p:nvSpPr>
          <p:spPr bwMode="auto">
            <a:xfrm>
              <a:off x="5480050" y="2074862"/>
              <a:ext cx="933450" cy="965200"/>
            </a:xfrm>
            <a:custGeom>
              <a:avLst/>
              <a:gdLst>
                <a:gd name="T0" fmla="*/ 92 w 171"/>
                <a:gd name="T1" fmla="*/ 177 h 177"/>
                <a:gd name="T2" fmla="*/ 74 w 171"/>
                <a:gd name="T3" fmla="*/ 175 h 177"/>
                <a:gd name="T4" fmla="*/ 34 w 171"/>
                <a:gd name="T5" fmla="*/ 153 h 177"/>
                <a:gd name="T6" fmla="*/ 73 w 171"/>
                <a:gd name="T7" fmla="*/ 165 h 177"/>
                <a:gd name="T8" fmla="*/ 140 w 171"/>
                <a:gd name="T9" fmla="*/ 98 h 177"/>
                <a:gd name="T10" fmla="*/ 74 w 171"/>
                <a:gd name="T11" fmla="*/ 15 h 177"/>
                <a:gd name="T12" fmla="*/ 54 w 171"/>
                <a:gd name="T13" fmla="*/ 13 h 177"/>
                <a:gd name="T14" fmla="*/ 0 w 171"/>
                <a:gd name="T15" fmla="*/ 32 h 177"/>
                <a:gd name="T16" fmla="*/ 72 w 171"/>
                <a:gd name="T17" fmla="*/ 0 h 177"/>
                <a:gd name="T18" fmla="*/ 171 w 171"/>
                <a:gd name="T19" fmla="*/ 98 h 177"/>
                <a:gd name="T20" fmla="*/ 92 w 171"/>
                <a:gd name="T2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177">
                  <a:moveTo>
                    <a:pt x="92" y="177"/>
                  </a:moveTo>
                  <a:cubicBezTo>
                    <a:pt x="86" y="177"/>
                    <a:pt x="80" y="177"/>
                    <a:pt x="74" y="175"/>
                  </a:cubicBezTo>
                  <a:cubicBezTo>
                    <a:pt x="59" y="172"/>
                    <a:pt x="45" y="164"/>
                    <a:pt x="34" y="153"/>
                  </a:cubicBezTo>
                  <a:cubicBezTo>
                    <a:pt x="46" y="160"/>
                    <a:pt x="59" y="165"/>
                    <a:pt x="73" y="165"/>
                  </a:cubicBezTo>
                  <a:cubicBezTo>
                    <a:pt x="110" y="165"/>
                    <a:pt x="140" y="135"/>
                    <a:pt x="140" y="98"/>
                  </a:cubicBezTo>
                  <a:cubicBezTo>
                    <a:pt x="140" y="59"/>
                    <a:pt x="113" y="25"/>
                    <a:pt x="74" y="15"/>
                  </a:cubicBezTo>
                  <a:cubicBezTo>
                    <a:pt x="67" y="13"/>
                    <a:pt x="61" y="13"/>
                    <a:pt x="54" y="13"/>
                  </a:cubicBezTo>
                  <a:cubicBezTo>
                    <a:pt x="34" y="13"/>
                    <a:pt x="15" y="20"/>
                    <a:pt x="0" y="32"/>
                  </a:cubicBezTo>
                  <a:cubicBezTo>
                    <a:pt x="18" y="12"/>
                    <a:pt x="44" y="0"/>
                    <a:pt x="72" y="0"/>
                  </a:cubicBezTo>
                  <a:cubicBezTo>
                    <a:pt x="127" y="0"/>
                    <a:pt x="171" y="44"/>
                    <a:pt x="171" y="98"/>
                  </a:cubicBezTo>
                  <a:cubicBezTo>
                    <a:pt x="171" y="142"/>
                    <a:pt x="136" y="177"/>
                    <a:pt x="92" y="1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5338763" y="2178050"/>
              <a:ext cx="928688" cy="971550"/>
            </a:xfrm>
            <a:custGeom>
              <a:avLst/>
              <a:gdLst>
                <a:gd name="T0" fmla="*/ 98 w 170"/>
                <a:gd name="T1" fmla="*/ 178 h 178"/>
                <a:gd name="T2" fmla="*/ 0 w 170"/>
                <a:gd name="T3" fmla="*/ 80 h 178"/>
                <a:gd name="T4" fmla="*/ 0 w 170"/>
                <a:gd name="T5" fmla="*/ 79 h 178"/>
                <a:gd name="T6" fmla="*/ 0 w 170"/>
                <a:gd name="T7" fmla="*/ 79 h 178"/>
                <a:gd name="T8" fmla="*/ 80 w 170"/>
                <a:gd name="T9" fmla="*/ 0 h 178"/>
                <a:gd name="T10" fmla="*/ 99 w 170"/>
                <a:gd name="T11" fmla="*/ 2 h 178"/>
                <a:gd name="T12" fmla="*/ 139 w 170"/>
                <a:gd name="T13" fmla="*/ 26 h 178"/>
                <a:gd name="T14" fmla="*/ 99 w 170"/>
                <a:gd name="T15" fmla="*/ 13 h 178"/>
                <a:gd name="T16" fmla="*/ 33 w 170"/>
                <a:gd name="T17" fmla="*/ 73 h 178"/>
                <a:gd name="T18" fmla="*/ 33 w 170"/>
                <a:gd name="T19" fmla="*/ 79 h 178"/>
                <a:gd name="T20" fmla="*/ 33 w 170"/>
                <a:gd name="T21" fmla="*/ 86 h 178"/>
                <a:gd name="T22" fmla="*/ 99 w 170"/>
                <a:gd name="T23" fmla="*/ 163 h 178"/>
                <a:gd name="T24" fmla="*/ 118 w 170"/>
                <a:gd name="T25" fmla="*/ 165 h 178"/>
                <a:gd name="T26" fmla="*/ 170 w 170"/>
                <a:gd name="T27" fmla="*/ 147 h 178"/>
                <a:gd name="T28" fmla="*/ 98 w 170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178">
                  <a:moveTo>
                    <a:pt x="98" y="178"/>
                  </a:moveTo>
                  <a:cubicBezTo>
                    <a:pt x="44" y="178"/>
                    <a:pt x="0" y="134"/>
                    <a:pt x="0" y="80"/>
                  </a:cubicBezTo>
                  <a:cubicBezTo>
                    <a:pt x="0" y="80"/>
                    <a:pt x="0" y="80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35"/>
                    <a:pt x="36" y="0"/>
                    <a:pt x="80" y="0"/>
                  </a:cubicBezTo>
                  <a:cubicBezTo>
                    <a:pt x="86" y="0"/>
                    <a:pt x="92" y="1"/>
                    <a:pt x="99" y="2"/>
                  </a:cubicBezTo>
                  <a:cubicBezTo>
                    <a:pt x="114" y="6"/>
                    <a:pt x="128" y="15"/>
                    <a:pt x="139" y="26"/>
                  </a:cubicBezTo>
                  <a:cubicBezTo>
                    <a:pt x="127" y="18"/>
                    <a:pt x="113" y="13"/>
                    <a:pt x="99" y="13"/>
                  </a:cubicBezTo>
                  <a:cubicBezTo>
                    <a:pt x="65" y="13"/>
                    <a:pt x="37" y="39"/>
                    <a:pt x="33" y="73"/>
                  </a:cubicBezTo>
                  <a:cubicBezTo>
                    <a:pt x="33" y="75"/>
                    <a:pt x="33" y="77"/>
                    <a:pt x="33" y="79"/>
                  </a:cubicBezTo>
                  <a:cubicBezTo>
                    <a:pt x="33" y="82"/>
                    <a:pt x="33" y="84"/>
                    <a:pt x="33" y="86"/>
                  </a:cubicBezTo>
                  <a:cubicBezTo>
                    <a:pt x="36" y="123"/>
                    <a:pt x="62" y="154"/>
                    <a:pt x="99" y="163"/>
                  </a:cubicBezTo>
                  <a:cubicBezTo>
                    <a:pt x="105" y="164"/>
                    <a:pt x="112" y="165"/>
                    <a:pt x="118" y="165"/>
                  </a:cubicBezTo>
                  <a:cubicBezTo>
                    <a:pt x="137" y="165"/>
                    <a:pt x="156" y="158"/>
                    <a:pt x="170" y="147"/>
                  </a:cubicBezTo>
                  <a:cubicBezTo>
                    <a:pt x="152" y="166"/>
                    <a:pt x="126" y="178"/>
                    <a:pt x="98" y="1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/>
            <p:cNvSpPr>
              <a:spLocks/>
            </p:cNvSpPr>
            <p:nvPr userDrawn="1"/>
          </p:nvSpPr>
          <p:spPr bwMode="auto">
            <a:xfrm>
              <a:off x="3929063" y="3478213"/>
              <a:ext cx="333375" cy="682625"/>
            </a:xfrm>
            <a:custGeom>
              <a:avLst/>
              <a:gdLst>
                <a:gd name="T0" fmla="*/ 18 w 61"/>
                <a:gd name="T1" fmla="*/ 21 h 125"/>
                <a:gd name="T2" fmla="*/ 61 w 61"/>
                <a:gd name="T3" fmla="*/ 0 h 125"/>
                <a:gd name="T4" fmla="*/ 61 w 61"/>
                <a:gd name="T5" fmla="*/ 16 h 125"/>
                <a:gd name="T6" fmla="*/ 18 w 61"/>
                <a:gd name="T7" fmla="*/ 59 h 125"/>
                <a:gd name="T8" fmla="*/ 18 w 61"/>
                <a:gd name="T9" fmla="*/ 125 h 125"/>
                <a:gd name="T10" fmla="*/ 0 w 61"/>
                <a:gd name="T11" fmla="*/ 125 h 125"/>
                <a:gd name="T12" fmla="*/ 0 w 61"/>
                <a:gd name="T13" fmla="*/ 3 h 125"/>
                <a:gd name="T14" fmla="*/ 18 w 61"/>
                <a:gd name="T15" fmla="*/ 3 h 125"/>
                <a:gd name="T16" fmla="*/ 18 w 61"/>
                <a:gd name="T17" fmla="*/ 2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5">
                  <a:moveTo>
                    <a:pt x="18" y="21"/>
                  </a:moveTo>
                  <a:cubicBezTo>
                    <a:pt x="26" y="8"/>
                    <a:pt x="44" y="0"/>
                    <a:pt x="61" y="0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37" y="16"/>
                    <a:pt x="18" y="35"/>
                    <a:pt x="18" y="5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8" y="3"/>
                    <a:pt x="18" y="3"/>
                    <a:pt x="18" y="3"/>
                  </a:cubicBezTo>
                  <a:lnTo>
                    <a:pt x="18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/>
            <p:cNvSpPr>
              <a:spLocks/>
            </p:cNvSpPr>
            <p:nvPr userDrawn="1"/>
          </p:nvSpPr>
          <p:spPr bwMode="auto">
            <a:xfrm>
              <a:off x="3487738" y="3478213"/>
              <a:ext cx="331788" cy="682625"/>
            </a:xfrm>
            <a:custGeom>
              <a:avLst/>
              <a:gdLst>
                <a:gd name="T0" fmla="*/ 17 w 61"/>
                <a:gd name="T1" fmla="*/ 21 h 125"/>
                <a:gd name="T2" fmla="*/ 61 w 61"/>
                <a:gd name="T3" fmla="*/ 0 h 125"/>
                <a:gd name="T4" fmla="*/ 61 w 61"/>
                <a:gd name="T5" fmla="*/ 16 h 125"/>
                <a:gd name="T6" fmla="*/ 17 w 61"/>
                <a:gd name="T7" fmla="*/ 59 h 125"/>
                <a:gd name="T8" fmla="*/ 17 w 61"/>
                <a:gd name="T9" fmla="*/ 125 h 125"/>
                <a:gd name="T10" fmla="*/ 0 w 61"/>
                <a:gd name="T11" fmla="*/ 125 h 125"/>
                <a:gd name="T12" fmla="*/ 0 w 61"/>
                <a:gd name="T13" fmla="*/ 3 h 125"/>
                <a:gd name="T14" fmla="*/ 17 w 61"/>
                <a:gd name="T15" fmla="*/ 3 h 125"/>
                <a:gd name="T16" fmla="*/ 17 w 61"/>
                <a:gd name="T17" fmla="*/ 2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5">
                  <a:moveTo>
                    <a:pt x="17" y="21"/>
                  </a:moveTo>
                  <a:cubicBezTo>
                    <a:pt x="26" y="8"/>
                    <a:pt x="43" y="0"/>
                    <a:pt x="61" y="0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37" y="16"/>
                    <a:pt x="17" y="35"/>
                    <a:pt x="17" y="59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7" y="3"/>
                    <a:pt x="17" y="3"/>
                    <a:pt x="17" y="3"/>
                  </a:cubicBezTo>
                  <a:lnTo>
                    <a:pt x="17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44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56401" y="1428300"/>
            <a:ext cx="6146031" cy="3142800"/>
          </a:xfrm>
          <a:prstGeom prst="rect">
            <a:avLst/>
          </a:prstGeom>
        </p:spPr>
        <p:txBody>
          <a:bodyPr/>
          <a:lstStyle>
            <a:lvl1pPr marL="102686" indent="-102686" algn="l" defTabSz="514325" rtl="0" eaLnBrk="0" latinLnBrk="0" hangingPunct="0">
              <a:lnSpc>
                <a:spcPct val="125000"/>
              </a:lnSpc>
              <a:spcBef>
                <a:spcPts val="0"/>
              </a:spcBef>
              <a:buClr>
                <a:schemeClr val="tx1"/>
              </a:buClr>
              <a:buSzPct val="100000"/>
              <a:buFont typeface="Arial" charset="0"/>
              <a:buChar char="•"/>
              <a:defRPr lang="en-US" sz="788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03602" indent="-201801" eaLnBrk="0" hangingPunct="0">
              <a:lnSpc>
                <a:spcPct val="125000"/>
              </a:lnSpc>
              <a:spcBef>
                <a:spcPts val="0"/>
              </a:spcBef>
              <a:buFont typeface="Arial" charset="0"/>
              <a:buChar char="•"/>
              <a:defRPr sz="788"/>
            </a:lvl2pPr>
            <a:lvl3pPr marL="504503" indent="-201801" eaLnBrk="0" hangingPunct="0">
              <a:lnSpc>
                <a:spcPct val="125000"/>
              </a:lnSpc>
              <a:spcBef>
                <a:spcPts val="0"/>
              </a:spcBef>
              <a:buClr>
                <a:srgbClr val="016D9B"/>
              </a:buClr>
              <a:buFont typeface="Arial" charset="0"/>
              <a:buChar char="»"/>
              <a:defRPr sz="788"/>
            </a:lvl3pPr>
          </a:lstStyle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742950"/>
            <a:ext cx="4848606" cy="3132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514325" rtl="0" eaLnBrk="1" latinLnBrk="0" hangingPunct="1">
              <a:spcBef>
                <a:spcPct val="0"/>
              </a:spcBef>
              <a:buNone/>
              <a:defRPr lang="en-US" sz="135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add title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4044" y="4767267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45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208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w/Logo, Blue 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742500"/>
            <a:ext cx="4848606" cy="313200"/>
          </a:xfrm>
          <a:prstGeom prst="rect">
            <a:avLst/>
          </a:prstGeom>
        </p:spPr>
        <p:txBody>
          <a:bodyPr anchor="t" anchorCtr="0"/>
          <a:lstStyle>
            <a:lvl1pPr algn="l">
              <a:defRPr sz="135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4044" y="4767267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45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60A38F-6DC8-412C-8971-DC413D34563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0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:9 Slate Title Slid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6858000" cy="5148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>
          <a:xfrm>
            <a:off x="964666" y="795638"/>
            <a:ext cx="5060587" cy="17387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Main headline here</a:t>
            </a:r>
            <a:endParaRPr lang="en-US" dirty="0"/>
          </a:p>
        </p:txBody>
      </p:sp>
      <p:sp>
        <p:nvSpPr>
          <p:cNvPr id="28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964661" y="2537050"/>
            <a:ext cx="5060586" cy="533400"/>
          </a:xfrm>
        </p:spPr>
        <p:txBody>
          <a:bodyPr>
            <a:normAutofit/>
          </a:bodyPr>
          <a:lstStyle>
            <a:lvl1pPr marL="0" marR="0" indent="0" algn="l" defTabSz="6857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US" sz="1800" b="1" kern="1200" noProof="0">
                <a:solidFill>
                  <a:schemeClr val="accent6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68576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Sub-headline here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ACC37E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9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64661" y="3129398"/>
            <a:ext cx="5060586" cy="762000"/>
          </a:xfrm>
        </p:spPr>
        <p:txBody>
          <a:bodyPr>
            <a:noAutofit/>
          </a:bodyPr>
          <a:lstStyle>
            <a:lvl1pPr marL="257162" marR="0" indent="-257162" algn="l" defTabSz="6857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50">
                <a:solidFill>
                  <a:schemeClr val="bg1"/>
                </a:solidFill>
                <a:latin typeface="+mj-lt"/>
              </a:defRPr>
            </a:lvl1pPr>
          </a:lstStyle>
          <a:p>
            <a:pPr marL="257162" marR="0" lvl="0" indent="-257162" algn="l" defTabSz="6857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050" dirty="0" smtClean="0"/>
              <a:t>Presenter Name(s)</a:t>
            </a:r>
          </a:p>
        </p:txBody>
      </p:sp>
      <p:grpSp>
        <p:nvGrpSpPr>
          <p:cNvPr id="42" name="Group 4"/>
          <p:cNvGrpSpPr>
            <a:grpSpLocks noChangeAspect="1"/>
          </p:cNvGrpSpPr>
          <p:nvPr userDrawn="1"/>
        </p:nvGrpSpPr>
        <p:grpSpPr bwMode="auto">
          <a:xfrm>
            <a:off x="5094088" y="4146672"/>
            <a:ext cx="1325563" cy="746125"/>
            <a:chOff x="4610" y="3540"/>
            <a:chExt cx="835" cy="470"/>
          </a:xfrm>
          <a:solidFill>
            <a:schemeClr val="bg1"/>
          </a:solidFill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4990" y="3858"/>
              <a:ext cx="21" cy="14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4610" y="3853"/>
              <a:ext cx="157" cy="157"/>
            </a:xfrm>
            <a:custGeom>
              <a:avLst/>
              <a:gdLst>
                <a:gd name="T0" fmla="*/ 261 w 522"/>
                <a:gd name="T1" fmla="*/ 460 h 522"/>
                <a:gd name="T2" fmla="*/ 62 w 522"/>
                <a:gd name="T3" fmla="*/ 261 h 522"/>
                <a:gd name="T4" fmla="*/ 261 w 522"/>
                <a:gd name="T5" fmla="*/ 62 h 522"/>
                <a:gd name="T6" fmla="*/ 460 w 522"/>
                <a:gd name="T7" fmla="*/ 261 h 522"/>
                <a:gd name="T8" fmla="*/ 261 w 522"/>
                <a:gd name="T9" fmla="*/ 460 h 522"/>
                <a:gd name="T10" fmla="*/ 261 w 522"/>
                <a:gd name="T11" fmla="*/ 0 h 522"/>
                <a:gd name="T12" fmla="*/ 0 w 522"/>
                <a:gd name="T13" fmla="*/ 261 h 522"/>
                <a:gd name="T14" fmla="*/ 261 w 522"/>
                <a:gd name="T15" fmla="*/ 522 h 522"/>
                <a:gd name="T16" fmla="*/ 522 w 522"/>
                <a:gd name="T17" fmla="*/ 261 h 522"/>
                <a:gd name="T18" fmla="*/ 261 w 522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2" h="522">
                  <a:moveTo>
                    <a:pt x="261" y="460"/>
                  </a:moveTo>
                  <a:cubicBezTo>
                    <a:pt x="151" y="460"/>
                    <a:pt x="62" y="371"/>
                    <a:pt x="62" y="261"/>
                  </a:cubicBezTo>
                  <a:cubicBezTo>
                    <a:pt x="62" y="151"/>
                    <a:pt x="151" y="62"/>
                    <a:pt x="261" y="62"/>
                  </a:cubicBezTo>
                  <a:cubicBezTo>
                    <a:pt x="371" y="62"/>
                    <a:pt x="460" y="151"/>
                    <a:pt x="460" y="261"/>
                  </a:cubicBezTo>
                  <a:cubicBezTo>
                    <a:pt x="460" y="371"/>
                    <a:pt x="371" y="460"/>
                    <a:pt x="261" y="460"/>
                  </a:cubicBezTo>
                  <a:moveTo>
                    <a:pt x="261" y="0"/>
                  </a:moveTo>
                  <a:cubicBezTo>
                    <a:pt x="117" y="0"/>
                    <a:pt x="0" y="117"/>
                    <a:pt x="0" y="261"/>
                  </a:cubicBezTo>
                  <a:cubicBezTo>
                    <a:pt x="0" y="405"/>
                    <a:pt x="117" y="522"/>
                    <a:pt x="261" y="522"/>
                  </a:cubicBezTo>
                  <a:cubicBezTo>
                    <a:pt x="405" y="522"/>
                    <a:pt x="522" y="405"/>
                    <a:pt x="522" y="261"/>
                  </a:cubicBezTo>
                  <a:cubicBezTo>
                    <a:pt x="522" y="117"/>
                    <a:pt x="405" y="0"/>
                    <a:pt x="26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042" y="3853"/>
              <a:ext cx="138" cy="157"/>
            </a:xfrm>
            <a:custGeom>
              <a:avLst/>
              <a:gdLst>
                <a:gd name="T0" fmla="*/ 410 w 460"/>
                <a:gd name="T1" fmla="*/ 391 h 521"/>
                <a:gd name="T2" fmla="*/ 260 w 460"/>
                <a:gd name="T3" fmla="*/ 459 h 521"/>
                <a:gd name="T4" fmla="*/ 62 w 460"/>
                <a:gd name="T5" fmla="*/ 261 h 521"/>
                <a:gd name="T6" fmla="*/ 260 w 460"/>
                <a:gd name="T7" fmla="*/ 62 h 521"/>
                <a:gd name="T8" fmla="*/ 411 w 460"/>
                <a:gd name="T9" fmla="*/ 131 h 521"/>
                <a:gd name="T10" fmla="*/ 460 w 460"/>
                <a:gd name="T11" fmla="*/ 93 h 521"/>
                <a:gd name="T12" fmla="*/ 260 w 460"/>
                <a:gd name="T13" fmla="*/ 0 h 521"/>
                <a:gd name="T14" fmla="*/ 0 w 460"/>
                <a:gd name="T15" fmla="*/ 261 h 521"/>
                <a:gd name="T16" fmla="*/ 260 w 460"/>
                <a:gd name="T17" fmla="*/ 521 h 521"/>
                <a:gd name="T18" fmla="*/ 458 w 460"/>
                <a:gd name="T19" fmla="*/ 429 h 521"/>
                <a:gd name="T20" fmla="*/ 410 w 460"/>
                <a:gd name="T21" fmla="*/ 39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0" h="521">
                  <a:moveTo>
                    <a:pt x="410" y="391"/>
                  </a:moveTo>
                  <a:cubicBezTo>
                    <a:pt x="373" y="433"/>
                    <a:pt x="320" y="459"/>
                    <a:pt x="260" y="459"/>
                  </a:cubicBezTo>
                  <a:cubicBezTo>
                    <a:pt x="150" y="459"/>
                    <a:pt x="62" y="370"/>
                    <a:pt x="62" y="261"/>
                  </a:cubicBezTo>
                  <a:cubicBezTo>
                    <a:pt x="62" y="151"/>
                    <a:pt x="150" y="62"/>
                    <a:pt x="260" y="62"/>
                  </a:cubicBezTo>
                  <a:cubicBezTo>
                    <a:pt x="320" y="62"/>
                    <a:pt x="374" y="89"/>
                    <a:pt x="411" y="131"/>
                  </a:cubicBezTo>
                  <a:cubicBezTo>
                    <a:pt x="460" y="93"/>
                    <a:pt x="460" y="93"/>
                    <a:pt x="460" y="93"/>
                  </a:cubicBezTo>
                  <a:cubicBezTo>
                    <a:pt x="412" y="36"/>
                    <a:pt x="340" y="0"/>
                    <a:pt x="260" y="0"/>
                  </a:cubicBezTo>
                  <a:cubicBezTo>
                    <a:pt x="116" y="0"/>
                    <a:pt x="0" y="117"/>
                    <a:pt x="0" y="261"/>
                  </a:cubicBezTo>
                  <a:cubicBezTo>
                    <a:pt x="0" y="404"/>
                    <a:pt x="116" y="521"/>
                    <a:pt x="260" y="521"/>
                  </a:cubicBezTo>
                  <a:cubicBezTo>
                    <a:pt x="340" y="521"/>
                    <a:pt x="411" y="485"/>
                    <a:pt x="458" y="429"/>
                  </a:cubicBezTo>
                  <a:lnTo>
                    <a:pt x="410" y="3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"/>
            <p:cNvSpPr>
              <a:spLocks/>
            </p:cNvSpPr>
            <p:nvPr userDrawn="1"/>
          </p:nvSpPr>
          <p:spPr bwMode="auto">
            <a:xfrm>
              <a:off x="5205" y="3783"/>
              <a:ext cx="128" cy="223"/>
            </a:xfrm>
            <a:custGeom>
              <a:avLst/>
              <a:gdLst>
                <a:gd name="T0" fmla="*/ 0 w 128"/>
                <a:gd name="T1" fmla="*/ 0 h 223"/>
                <a:gd name="T2" fmla="*/ 0 w 128"/>
                <a:gd name="T3" fmla="*/ 223 h 223"/>
                <a:gd name="T4" fmla="*/ 17 w 128"/>
                <a:gd name="T5" fmla="*/ 223 h 223"/>
                <a:gd name="T6" fmla="*/ 21 w 128"/>
                <a:gd name="T7" fmla="*/ 217 h 223"/>
                <a:gd name="T8" fmla="*/ 21 w 128"/>
                <a:gd name="T9" fmla="*/ 217 h 223"/>
                <a:gd name="T10" fmla="*/ 60 w 128"/>
                <a:gd name="T11" fmla="*/ 160 h 223"/>
                <a:gd name="T12" fmla="*/ 102 w 128"/>
                <a:gd name="T13" fmla="*/ 223 h 223"/>
                <a:gd name="T14" fmla="*/ 128 w 128"/>
                <a:gd name="T15" fmla="*/ 223 h 223"/>
                <a:gd name="T16" fmla="*/ 73 w 128"/>
                <a:gd name="T17" fmla="*/ 140 h 223"/>
                <a:gd name="T18" fmla="*/ 118 w 128"/>
                <a:gd name="T19" fmla="*/ 75 h 223"/>
                <a:gd name="T20" fmla="*/ 92 w 128"/>
                <a:gd name="T21" fmla="*/ 75 h 223"/>
                <a:gd name="T22" fmla="*/ 21 w 128"/>
                <a:gd name="T23" fmla="*/ 183 h 223"/>
                <a:gd name="T24" fmla="*/ 21 w 128"/>
                <a:gd name="T25" fmla="*/ 0 h 223"/>
                <a:gd name="T26" fmla="*/ 0 w 128"/>
                <a:gd name="T2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8" h="223">
                  <a:moveTo>
                    <a:pt x="0" y="0"/>
                  </a:moveTo>
                  <a:lnTo>
                    <a:pt x="0" y="223"/>
                  </a:lnTo>
                  <a:lnTo>
                    <a:pt x="17" y="223"/>
                  </a:lnTo>
                  <a:lnTo>
                    <a:pt x="21" y="217"/>
                  </a:lnTo>
                  <a:lnTo>
                    <a:pt x="21" y="217"/>
                  </a:lnTo>
                  <a:lnTo>
                    <a:pt x="60" y="160"/>
                  </a:lnTo>
                  <a:lnTo>
                    <a:pt x="102" y="223"/>
                  </a:lnTo>
                  <a:lnTo>
                    <a:pt x="128" y="223"/>
                  </a:lnTo>
                  <a:lnTo>
                    <a:pt x="73" y="140"/>
                  </a:lnTo>
                  <a:lnTo>
                    <a:pt x="118" y="75"/>
                  </a:lnTo>
                  <a:lnTo>
                    <a:pt x="92" y="75"/>
                  </a:lnTo>
                  <a:lnTo>
                    <a:pt x="21" y="183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9"/>
            <p:cNvSpPr>
              <a:spLocks/>
            </p:cNvSpPr>
            <p:nvPr userDrawn="1"/>
          </p:nvSpPr>
          <p:spPr bwMode="auto">
            <a:xfrm>
              <a:off x="5236" y="3540"/>
              <a:ext cx="209" cy="217"/>
            </a:xfrm>
            <a:custGeom>
              <a:avLst/>
              <a:gdLst>
                <a:gd name="T0" fmla="*/ 375 w 696"/>
                <a:gd name="T1" fmla="*/ 722 h 722"/>
                <a:gd name="T2" fmla="*/ 304 w 696"/>
                <a:gd name="T3" fmla="*/ 714 h 722"/>
                <a:gd name="T4" fmla="*/ 141 w 696"/>
                <a:gd name="T5" fmla="*/ 621 h 722"/>
                <a:gd name="T6" fmla="*/ 298 w 696"/>
                <a:gd name="T7" fmla="*/ 671 h 722"/>
                <a:gd name="T8" fmla="*/ 568 w 696"/>
                <a:gd name="T9" fmla="*/ 401 h 722"/>
                <a:gd name="T10" fmla="*/ 304 w 696"/>
                <a:gd name="T11" fmla="*/ 63 h 722"/>
                <a:gd name="T12" fmla="*/ 220 w 696"/>
                <a:gd name="T13" fmla="*/ 53 h 722"/>
                <a:gd name="T14" fmla="*/ 0 w 696"/>
                <a:gd name="T15" fmla="*/ 131 h 722"/>
                <a:gd name="T16" fmla="*/ 296 w 696"/>
                <a:gd name="T17" fmla="*/ 0 h 722"/>
                <a:gd name="T18" fmla="*/ 696 w 696"/>
                <a:gd name="T19" fmla="*/ 401 h 722"/>
                <a:gd name="T20" fmla="*/ 375 w 696"/>
                <a:gd name="T21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6" h="722">
                  <a:moveTo>
                    <a:pt x="375" y="722"/>
                  </a:moveTo>
                  <a:cubicBezTo>
                    <a:pt x="352" y="722"/>
                    <a:pt x="328" y="719"/>
                    <a:pt x="304" y="714"/>
                  </a:cubicBezTo>
                  <a:cubicBezTo>
                    <a:pt x="241" y="700"/>
                    <a:pt x="184" y="667"/>
                    <a:pt x="141" y="621"/>
                  </a:cubicBezTo>
                  <a:cubicBezTo>
                    <a:pt x="186" y="653"/>
                    <a:pt x="241" y="671"/>
                    <a:pt x="298" y="671"/>
                  </a:cubicBezTo>
                  <a:cubicBezTo>
                    <a:pt x="447" y="671"/>
                    <a:pt x="568" y="550"/>
                    <a:pt x="568" y="401"/>
                  </a:cubicBezTo>
                  <a:cubicBezTo>
                    <a:pt x="568" y="241"/>
                    <a:pt x="459" y="102"/>
                    <a:pt x="304" y="63"/>
                  </a:cubicBezTo>
                  <a:cubicBezTo>
                    <a:pt x="275" y="56"/>
                    <a:pt x="247" y="53"/>
                    <a:pt x="220" y="53"/>
                  </a:cubicBezTo>
                  <a:cubicBezTo>
                    <a:pt x="138" y="53"/>
                    <a:pt x="61" y="81"/>
                    <a:pt x="0" y="131"/>
                  </a:cubicBezTo>
                  <a:cubicBezTo>
                    <a:pt x="75" y="49"/>
                    <a:pt x="181" y="0"/>
                    <a:pt x="296" y="0"/>
                  </a:cubicBezTo>
                  <a:cubicBezTo>
                    <a:pt x="516" y="0"/>
                    <a:pt x="696" y="180"/>
                    <a:pt x="696" y="401"/>
                  </a:cubicBezTo>
                  <a:cubicBezTo>
                    <a:pt x="696" y="578"/>
                    <a:pt x="552" y="722"/>
                    <a:pt x="375" y="72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5205" y="3563"/>
              <a:ext cx="208" cy="218"/>
            </a:xfrm>
            <a:custGeom>
              <a:avLst/>
              <a:gdLst>
                <a:gd name="T0" fmla="*/ 401 w 693"/>
                <a:gd name="T1" fmla="*/ 724 h 724"/>
                <a:gd name="T2" fmla="*/ 0 w 693"/>
                <a:gd name="T3" fmla="*/ 326 h 724"/>
                <a:gd name="T4" fmla="*/ 0 w 693"/>
                <a:gd name="T5" fmla="*/ 323 h 724"/>
                <a:gd name="T6" fmla="*/ 0 w 693"/>
                <a:gd name="T7" fmla="*/ 320 h 724"/>
                <a:gd name="T8" fmla="*/ 325 w 693"/>
                <a:gd name="T9" fmla="*/ 0 h 724"/>
                <a:gd name="T10" fmla="*/ 403 w 693"/>
                <a:gd name="T11" fmla="*/ 10 h 724"/>
                <a:gd name="T12" fmla="*/ 564 w 693"/>
                <a:gd name="T13" fmla="*/ 106 h 724"/>
                <a:gd name="T14" fmla="*/ 403 w 693"/>
                <a:gd name="T15" fmla="*/ 53 h 724"/>
                <a:gd name="T16" fmla="*/ 135 w 693"/>
                <a:gd name="T17" fmla="*/ 296 h 724"/>
                <a:gd name="T18" fmla="*/ 133 w 693"/>
                <a:gd name="T19" fmla="*/ 323 h 724"/>
                <a:gd name="T20" fmla="*/ 135 w 693"/>
                <a:gd name="T21" fmla="*/ 350 h 724"/>
                <a:gd name="T22" fmla="*/ 403 w 693"/>
                <a:gd name="T23" fmla="*/ 661 h 724"/>
                <a:gd name="T24" fmla="*/ 481 w 693"/>
                <a:gd name="T25" fmla="*/ 670 h 724"/>
                <a:gd name="T26" fmla="*/ 693 w 693"/>
                <a:gd name="T27" fmla="*/ 597 h 724"/>
                <a:gd name="T28" fmla="*/ 401 w 693"/>
                <a:gd name="T29" fmla="*/ 724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3" h="724">
                  <a:moveTo>
                    <a:pt x="401" y="724"/>
                  </a:moveTo>
                  <a:cubicBezTo>
                    <a:pt x="181" y="724"/>
                    <a:pt x="1" y="545"/>
                    <a:pt x="0" y="326"/>
                  </a:cubicBezTo>
                  <a:cubicBezTo>
                    <a:pt x="0" y="325"/>
                    <a:pt x="0" y="324"/>
                    <a:pt x="0" y="323"/>
                  </a:cubicBezTo>
                  <a:cubicBezTo>
                    <a:pt x="0" y="322"/>
                    <a:pt x="0" y="321"/>
                    <a:pt x="0" y="320"/>
                  </a:cubicBezTo>
                  <a:cubicBezTo>
                    <a:pt x="1" y="144"/>
                    <a:pt x="147" y="0"/>
                    <a:pt x="325" y="0"/>
                  </a:cubicBezTo>
                  <a:cubicBezTo>
                    <a:pt x="350" y="0"/>
                    <a:pt x="376" y="4"/>
                    <a:pt x="403" y="10"/>
                  </a:cubicBezTo>
                  <a:cubicBezTo>
                    <a:pt x="465" y="26"/>
                    <a:pt x="521" y="60"/>
                    <a:pt x="564" y="106"/>
                  </a:cubicBezTo>
                  <a:cubicBezTo>
                    <a:pt x="518" y="72"/>
                    <a:pt x="461" y="53"/>
                    <a:pt x="403" y="53"/>
                  </a:cubicBezTo>
                  <a:cubicBezTo>
                    <a:pt x="264" y="53"/>
                    <a:pt x="149" y="157"/>
                    <a:pt x="135" y="296"/>
                  </a:cubicBezTo>
                  <a:cubicBezTo>
                    <a:pt x="134" y="304"/>
                    <a:pt x="133" y="313"/>
                    <a:pt x="133" y="323"/>
                  </a:cubicBezTo>
                  <a:cubicBezTo>
                    <a:pt x="133" y="333"/>
                    <a:pt x="134" y="342"/>
                    <a:pt x="135" y="350"/>
                  </a:cubicBezTo>
                  <a:cubicBezTo>
                    <a:pt x="147" y="502"/>
                    <a:pt x="254" y="627"/>
                    <a:pt x="403" y="661"/>
                  </a:cubicBezTo>
                  <a:cubicBezTo>
                    <a:pt x="429" y="667"/>
                    <a:pt x="455" y="670"/>
                    <a:pt x="481" y="670"/>
                  </a:cubicBezTo>
                  <a:cubicBezTo>
                    <a:pt x="558" y="670"/>
                    <a:pt x="633" y="644"/>
                    <a:pt x="693" y="597"/>
                  </a:cubicBezTo>
                  <a:cubicBezTo>
                    <a:pt x="618" y="677"/>
                    <a:pt x="512" y="724"/>
                    <a:pt x="401" y="72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1"/>
            <p:cNvSpPr>
              <a:spLocks/>
            </p:cNvSpPr>
            <p:nvPr userDrawn="1"/>
          </p:nvSpPr>
          <p:spPr bwMode="auto">
            <a:xfrm>
              <a:off x="4891" y="3854"/>
              <a:ext cx="74" cy="152"/>
            </a:xfrm>
            <a:custGeom>
              <a:avLst/>
              <a:gdLst>
                <a:gd name="T0" fmla="*/ 70 w 247"/>
                <a:gd name="T1" fmla="*/ 83 h 506"/>
                <a:gd name="T2" fmla="*/ 247 w 247"/>
                <a:gd name="T3" fmla="*/ 0 h 506"/>
                <a:gd name="T4" fmla="*/ 247 w 247"/>
                <a:gd name="T5" fmla="*/ 62 h 506"/>
                <a:gd name="T6" fmla="*/ 70 w 247"/>
                <a:gd name="T7" fmla="*/ 238 h 506"/>
                <a:gd name="T8" fmla="*/ 70 w 247"/>
                <a:gd name="T9" fmla="*/ 506 h 506"/>
                <a:gd name="T10" fmla="*/ 0 w 247"/>
                <a:gd name="T11" fmla="*/ 506 h 506"/>
                <a:gd name="T12" fmla="*/ 0 w 247"/>
                <a:gd name="T13" fmla="*/ 11 h 506"/>
                <a:gd name="T14" fmla="*/ 70 w 247"/>
                <a:gd name="T15" fmla="*/ 11 h 506"/>
                <a:gd name="T16" fmla="*/ 70 w 247"/>
                <a:gd name="T17" fmla="*/ 8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7" h="506">
                  <a:moveTo>
                    <a:pt x="70" y="83"/>
                  </a:moveTo>
                  <a:cubicBezTo>
                    <a:pt x="106" y="30"/>
                    <a:pt x="177" y="0"/>
                    <a:pt x="247" y="0"/>
                  </a:cubicBezTo>
                  <a:cubicBezTo>
                    <a:pt x="247" y="62"/>
                    <a:pt x="247" y="62"/>
                    <a:pt x="247" y="62"/>
                  </a:cubicBezTo>
                  <a:cubicBezTo>
                    <a:pt x="149" y="62"/>
                    <a:pt x="70" y="141"/>
                    <a:pt x="70" y="238"/>
                  </a:cubicBezTo>
                  <a:cubicBezTo>
                    <a:pt x="70" y="506"/>
                    <a:pt x="70" y="506"/>
                    <a:pt x="70" y="50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0" y="11"/>
                    <a:pt x="70" y="11"/>
                    <a:pt x="70" y="11"/>
                  </a:cubicBezTo>
                  <a:lnTo>
                    <a:pt x="70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"/>
            <p:cNvSpPr>
              <a:spLocks/>
            </p:cNvSpPr>
            <p:nvPr userDrawn="1"/>
          </p:nvSpPr>
          <p:spPr bwMode="auto">
            <a:xfrm>
              <a:off x="4792" y="3854"/>
              <a:ext cx="74" cy="152"/>
            </a:xfrm>
            <a:custGeom>
              <a:avLst/>
              <a:gdLst>
                <a:gd name="T0" fmla="*/ 71 w 247"/>
                <a:gd name="T1" fmla="*/ 83 h 506"/>
                <a:gd name="T2" fmla="*/ 247 w 247"/>
                <a:gd name="T3" fmla="*/ 0 h 506"/>
                <a:gd name="T4" fmla="*/ 247 w 247"/>
                <a:gd name="T5" fmla="*/ 62 h 506"/>
                <a:gd name="T6" fmla="*/ 71 w 247"/>
                <a:gd name="T7" fmla="*/ 238 h 506"/>
                <a:gd name="T8" fmla="*/ 71 w 247"/>
                <a:gd name="T9" fmla="*/ 506 h 506"/>
                <a:gd name="T10" fmla="*/ 0 w 247"/>
                <a:gd name="T11" fmla="*/ 506 h 506"/>
                <a:gd name="T12" fmla="*/ 0 w 247"/>
                <a:gd name="T13" fmla="*/ 11 h 506"/>
                <a:gd name="T14" fmla="*/ 71 w 247"/>
                <a:gd name="T15" fmla="*/ 11 h 506"/>
                <a:gd name="T16" fmla="*/ 71 w 247"/>
                <a:gd name="T17" fmla="*/ 8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7" h="506">
                  <a:moveTo>
                    <a:pt x="71" y="83"/>
                  </a:moveTo>
                  <a:cubicBezTo>
                    <a:pt x="107" y="30"/>
                    <a:pt x="177" y="0"/>
                    <a:pt x="247" y="0"/>
                  </a:cubicBezTo>
                  <a:cubicBezTo>
                    <a:pt x="247" y="62"/>
                    <a:pt x="247" y="62"/>
                    <a:pt x="247" y="62"/>
                  </a:cubicBezTo>
                  <a:cubicBezTo>
                    <a:pt x="150" y="62"/>
                    <a:pt x="71" y="141"/>
                    <a:pt x="71" y="238"/>
                  </a:cubicBezTo>
                  <a:cubicBezTo>
                    <a:pt x="71" y="506"/>
                    <a:pt x="71" y="506"/>
                    <a:pt x="71" y="50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1" y="11"/>
                    <a:pt x="71" y="11"/>
                    <a:pt x="71" y="11"/>
                  </a:cubicBezTo>
                  <a:lnTo>
                    <a:pt x="71" y="8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1" name="Group 50"/>
          <p:cNvGrpSpPr/>
          <p:nvPr userDrawn="1"/>
        </p:nvGrpSpPr>
        <p:grpSpPr>
          <a:xfrm>
            <a:off x="-13447" y="288838"/>
            <a:ext cx="4329705" cy="4692236"/>
            <a:chOff x="168276" y="288926"/>
            <a:chExt cx="3987799" cy="4572000"/>
          </a:xfrm>
          <a:solidFill>
            <a:schemeClr val="bg1">
              <a:alpha val="15000"/>
            </a:schemeClr>
          </a:solidFill>
        </p:grpSpPr>
        <p:sp>
          <p:nvSpPr>
            <p:cNvPr id="52" name="Freeform 5"/>
            <p:cNvSpPr>
              <a:spLocks/>
            </p:cNvSpPr>
            <p:nvPr userDrawn="1"/>
          </p:nvSpPr>
          <p:spPr bwMode="auto">
            <a:xfrm>
              <a:off x="168276" y="744538"/>
              <a:ext cx="3389312" cy="4116388"/>
            </a:xfrm>
            <a:custGeom>
              <a:avLst/>
              <a:gdLst>
                <a:gd name="T0" fmla="*/ 710 w 1424"/>
                <a:gd name="T1" fmla="*/ 123 h 1729"/>
                <a:gd name="T2" fmla="*/ 1086 w 1424"/>
                <a:gd name="T3" fmla="*/ 242 h 1729"/>
                <a:gd name="T4" fmla="*/ 697 w 1424"/>
                <a:gd name="T5" fmla="*/ 20 h 1729"/>
                <a:gd name="T6" fmla="*/ 526 w 1424"/>
                <a:gd name="T7" fmla="*/ 0 h 1729"/>
                <a:gd name="T8" fmla="*/ 0 w 1424"/>
                <a:gd name="T9" fmla="*/ 209 h 1729"/>
                <a:gd name="T10" fmla="*/ 0 w 1424"/>
                <a:gd name="T11" fmla="*/ 1406 h 1729"/>
                <a:gd name="T12" fmla="*/ 716 w 1424"/>
                <a:gd name="T13" fmla="*/ 1729 h 1729"/>
                <a:gd name="T14" fmla="*/ 1424 w 1424"/>
                <a:gd name="T15" fmla="*/ 1417 h 1729"/>
                <a:gd name="T16" fmla="*/ 898 w 1424"/>
                <a:gd name="T17" fmla="*/ 1604 h 1729"/>
                <a:gd name="T18" fmla="*/ 696 w 1424"/>
                <a:gd name="T19" fmla="*/ 1579 h 1729"/>
                <a:gd name="T20" fmla="*/ 64 w 1424"/>
                <a:gd name="T21" fmla="*/ 769 h 1729"/>
                <a:gd name="T22" fmla="*/ 710 w 1424"/>
                <a:gd name="T23" fmla="*/ 123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24" h="1729">
                  <a:moveTo>
                    <a:pt x="710" y="123"/>
                  </a:moveTo>
                  <a:cubicBezTo>
                    <a:pt x="848" y="123"/>
                    <a:pt x="978" y="165"/>
                    <a:pt x="1086" y="242"/>
                  </a:cubicBezTo>
                  <a:cubicBezTo>
                    <a:pt x="982" y="132"/>
                    <a:pt x="847" y="54"/>
                    <a:pt x="697" y="20"/>
                  </a:cubicBezTo>
                  <a:cubicBezTo>
                    <a:pt x="639" y="7"/>
                    <a:pt x="582" y="0"/>
                    <a:pt x="526" y="0"/>
                  </a:cubicBezTo>
                  <a:cubicBezTo>
                    <a:pt x="322" y="0"/>
                    <a:pt x="137" y="80"/>
                    <a:pt x="0" y="209"/>
                  </a:cubicBezTo>
                  <a:cubicBezTo>
                    <a:pt x="0" y="1406"/>
                    <a:pt x="0" y="1406"/>
                    <a:pt x="0" y="1406"/>
                  </a:cubicBezTo>
                  <a:cubicBezTo>
                    <a:pt x="175" y="1604"/>
                    <a:pt x="431" y="1729"/>
                    <a:pt x="716" y="1729"/>
                  </a:cubicBezTo>
                  <a:cubicBezTo>
                    <a:pt x="990" y="1729"/>
                    <a:pt x="1244" y="1614"/>
                    <a:pt x="1424" y="1417"/>
                  </a:cubicBezTo>
                  <a:cubicBezTo>
                    <a:pt x="1277" y="1537"/>
                    <a:pt x="1092" y="1604"/>
                    <a:pt x="898" y="1604"/>
                  </a:cubicBezTo>
                  <a:cubicBezTo>
                    <a:pt x="832" y="1604"/>
                    <a:pt x="764" y="1596"/>
                    <a:pt x="696" y="1579"/>
                  </a:cubicBezTo>
                  <a:cubicBezTo>
                    <a:pt x="324" y="1486"/>
                    <a:pt x="64" y="1153"/>
                    <a:pt x="64" y="769"/>
                  </a:cubicBezTo>
                  <a:cubicBezTo>
                    <a:pt x="64" y="413"/>
                    <a:pt x="354" y="123"/>
                    <a:pt x="710" y="1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6"/>
            <p:cNvSpPr>
              <a:spLocks/>
            </p:cNvSpPr>
            <p:nvPr userDrawn="1"/>
          </p:nvSpPr>
          <p:spPr bwMode="auto">
            <a:xfrm>
              <a:off x="206375" y="288926"/>
              <a:ext cx="3949700" cy="4127500"/>
            </a:xfrm>
            <a:custGeom>
              <a:avLst/>
              <a:gdLst>
                <a:gd name="T0" fmla="*/ 700 w 1659"/>
                <a:gd name="T1" fmla="*/ 0 h 1733"/>
                <a:gd name="T2" fmla="*/ 0 w 1659"/>
                <a:gd name="T3" fmla="*/ 304 h 1733"/>
                <a:gd name="T4" fmla="*/ 506 w 1659"/>
                <a:gd name="T5" fmla="*/ 129 h 1733"/>
                <a:gd name="T6" fmla="*/ 694 w 1659"/>
                <a:gd name="T7" fmla="*/ 151 h 1733"/>
                <a:gd name="T8" fmla="*/ 1336 w 1659"/>
                <a:gd name="T9" fmla="*/ 895 h 1733"/>
                <a:gd name="T10" fmla="*/ 1340 w 1659"/>
                <a:gd name="T11" fmla="*/ 959 h 1733"/>
                <a:gd name="T12" fmla="*/ 1336 w 1659"/>
                <a:gd name="T13" fmla="*/ 1026 h 1733"/>
                <a:gd name="T14" fmla="*/ 694 w 1659"/>
                <a:gd name="T15" fmla="*/ 1607 h 1733"/>
                <a:gd name="T16" fmla="*/ 310 w 1659"/>
                <a:gd name="T17" fmla="*/ 1480 h 1733"/>
                <a:gd name="T18" fmla="*/ 695 w 1659"/>
                <a:gd name="T19" fmla="*/ 1710 h 1733"/>
                <a:gd name="T20" fmla="*/ 882 w 1659"/>
                <a:gd name="T21" fmla="*/ 1733 h 1733"/>
                <a:gd name="T22" fmla="*/ 1659 w 1659"/>
                <a:gd name="T23" fmla="*/ 967 h 1733"/>
                <a:gd name="T24" fmla="*/ 1659 w 1659"/>
                <a:gd name="T25" fmla="*/ 954 h 1733"/>
                <a:gd name="T26" fmla="*/ 700 w 1659"/>
                <a:gd name="T27" fmla="*/ 0 h 1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59" h="1733">
                  <a:moveTo>
                    <a:pt x="700" y="0"/>
                  </a:moveTo>
                  <a:cubicBezTo>
                    <a:pt x="432" y="0"/>
                    <a:pt x="180" y="113"/>
                    <a:pt x="0" y="304"/>
                  </a:cubicBezTo>
                  <a:cubicBezTo>
                    <a:pt x="144" y="193"/>
                    <a:pt x="322" y="129"/>
                    <a:pt x="506" y="129"/>
                  </a:cubicBezTo>
                  <a:cubicBezTo>
                    <a:pt x="569" y="129"/>
                    <a:pt x="632" y="137"/>
                    <a:pt x="694" y="151"/>
                  </a:cubicBezTo>
                  <a:cubicBezTo>
                    <a:pt x="1050" y="232"/>
                    <a:pt x="1308" y="531"/>
                    <a:pt x="1336" y="895"/>
                  </a:cubicBezTo>
                  <a:cubicBezTo>
                    <a:pt x="1338" y="914"/>
                    <a:pt x="1340" y="936"/>
                    <a:pt x="1340" y="959"/>
                  </a:cubicBezTo>
                  <a:cubicBezTo>
                    <a:pt x="1340" y="984"/>
                    <a:pt x="1338" y="1006"/>
                    <a:pt x="1336" y="1026"/>
                  </a:cubicBezTo>
                  <a:cubicBezTo>
                    <a:pt x="1303" y="1357"/>
                    <a:pt x="1027" y="1607"/>
                    <a:pt x="694" y="1607"/>
                  </a:cubicBezTo>
                  <a:cubicBezTo>
                    <a:pt x="555" y="1607"/>
                    <a:pt x="420" y="1561"/>
                    <a:pt x="310" y="1480"/>
                  </a:cubicBezTo>
                  <a:cubicBezTo>
                    <a:pt x="412" y="1591"/>
                    <a:pt x="546" y="1672"/>
                    <a:pt x="695" y="1710"/>
                  </a:cubicBezTo>
                  <a:cubicBezTo>
                    <a:pt x="758" y="1725"/>
                    <a:pt x="821" y="1733"/>
                    <a:pt x="882" y="1733"/>
                  </a:cubicBezTo>
                  <a:cubicBezTo>
                    <a:pt x="1307" y="1733"/>
                    <a:pt x="1659" y="1390"/>
                    <a:pt x="1659" y="967"/>
                  </a:cubicBezTo>
                  <a:cubicBezTo>
                    <a:pt x="1659" y="954"/>
                    <a:pt x="1659" y="954"/>
                    <a:pt x="1659" y="954"/>
                  </a:cubicBezTo>
                  <a:cubicBezTo>
                    <a:pt x="1659" y="428"/>
                    <a:pt x="1226" y="0"/>
                    <a:pt x="70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864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Slate Content slide w/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2904" y="1371601"/>
            <a:ext cx="3377804" cy="363612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4007644" y="1371600"/>
            <a:ext cx="2457450" cy="2400300"/>
          </a:xfr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US" dirty="0" smtClean="0"/>
              <a:t>Click here to insert an image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42900" y="214122"/>
            <a:ext cx="5600700" cy="815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3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Slate Std Content Page 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443929"/>
            <a:ext cx="2914650" cy="219432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sz="1200" dirty="0" smtClean="0"/>
            </a:lvl1pPr>
            <a:lvl2pPr>
              <a:buClr>
                <a:schemeClr val="tx2"/>
              </a:buClr>
              <a:defRPr lang="en-US" sz="1200" dirty="0" smtClean="0"/>
            </a:lvl2pPr>
            <a:lvl3pPr>
              <a:defRPr lang="en-US" sz="1200" dirty="0" smtClean="0"/>
            </a:lvl3pPr>
            <a:lvl4pPr>
              <a:defRPr lang="en-US" sz="1200" dirty="0" smtClean="0"/>
            </a:lvl4pPr>
            <a:lvl5pPr>
              <a:defRPr lang="en-US" sz="12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" y="1371600"/>
            <a:ext cx="6057900" cy="857250"/>
          </a:xfrm>
        </p:spPr>
        <p:txBody>
          <a:bodyPr>
            <a:noAutofit/>
          </a:bodyPr>
          <a:lstStyle>
            <a:lvl1pPr marL="0" marR="0" indent="0" algn="l" defTabSz="685766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350" b="1" baseline="0" smtClean="0">
                <a:solidFill>
                  <a:schemeClr val="accent1"/>
                </a:solidFill>
              </a:defRPr>
            </a:lvl1pPr>
          </a:lstStyle>
          <a:p>
            <a:pPr marL="257162" marR="0" lvl="0" indent="-257162" algn="l" defTabSz="68576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edit main text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486150" y="2443929"/>
            <a:ext cx="2914650" cy="219432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sz="1200" dirty="0" smtClean="0"/>
            </a:lvl1pPr>
            <a:lvl2pPr>
              <a:defRPr lang="en-US" sz="1200" dirty="0" smtClean="0"/>
            </a:lvl2pPr>
            <a:lvl3pPr>
              <a:defRPr lang="en-US" sz="1200" dirty="0" smtClean="0"/>
            </a:lvl3pPr>
            <a:lvl4pPr>
              <a:defRPr lang="en-US" sz="1200" dirty="0" smtClean="0"/>
            </a:lvl4pPr>
            <a:lvl5pPr>
              <a:defRPr lang="en-US" sz="12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2900" y="214122"/>
            <a:ext cx="5600700" cy="815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9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Slate Std Content Page 2 Col w/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71601"/>
            <a:ext cx="2914650" cy="337542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486150" y="1371601"/>
            <a:ext cx="2914650" cy="337542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2900" y="214122"/>
            <a:ext cx="5600700" cy="815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89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Slate Std Content Page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71600"/>
            <a:ext cx="5943600" cy="3314700"/>
          </a:xfr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tx2"/>
              </a:buClr>
              <a:defRPr lang="en-US" sz="1350" dirty="0" smtClean="0"/>
            </a:lvl1pPr>
            <a:lvl2pPr>
              <a:buClr>
                <a:schemeClr val="tx2"/>
              </a:buClr>
              <a:defRPr lang="en-US" sz="1350" dirty="0" smtClean="0"/>
            </a:lvl2pPr>
            <a:lvl3pPr>
              <a:buClr>
                <a:schemeClr val="tx2"/>
              </a:buClr>
              <a:defRPr lang="en-US" sz="1350" dirty="0" smtClean="0"/>
            </a:lvl3pPr>
            <a:lvl4pPr>
              <a:buClr>
                <a:schemeClr val="tx2"/>
              </a:buClr>
              <a:defRPr lang="en-US" sz="1350" dirty="0" smtClean="0"/>
            </a:lvl4pPr>
            <a:lvl5pPr>
              <a:buClr>
                <a:schemeClr val="tx2"/>
              </a:buClr>
              <a:defRPr lang="en-US" sz="135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2900" y="214122"/>
            <a:ext cx="5600700" cy="815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1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:9 Slate Std Title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2900" y="214122"/>
            <a:ext cx="5600700" cy="815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3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:9 Slate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641351"/>
            <a:ext cx="6172200" cy="6858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25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Section divider heading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42900" y="1282699"/>
            <a:ext cx="4057650" cy="400050"/>
          </a:xfrm>
        </p:spPr>
        <p:txBody>
          <a:bodyPr>
            <a:noAutofit/>
          </a:bodyPr>
          <a:lstStyle>
            <a:lvl1pPr>
              <a:buNone/>
              <a:defRPr sz="1650" b="1" baseline="0">
                <a:solidFill>
                  <a:schemeClr val="accent2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Sub-heading here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2193130"/>
            <a:ext cx="6858000" cy="2950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14" name="Group 4"/>
          <p:cNvGrpSpPr>
            <a:grpSpLocks noChangeAspect="1"/>
          </p:cNvGrpSpPr>
          <p:nvPr userDrawn="1"/>
        </p:nvGrpSpPr>
        <p:grpSpPr bwMode="auto">
          <a:xfrm>
            <a:off x="5189537" y="3867894"/>
            <a:ext cx="1325563" cy="746125"/>
            <a:chOff x="4610" y="3540"/>
            <a:chExt cx="835" cy="470"/>
          </a:xfrm>
        </p:grpSpPr>
        <p:sp>
          <p:nvSpPr>
            <p:cNvPr id="15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610" y="3540"/>
              <a:ext cx="835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5"/>
            <p:cNvSpPr>
              <a:spLocks noChangeArrowheads="1"/>
            </p:cNvSpPr>
            <p:nvPr userDrawn="1"/>
          </p:nvSpPr>
          <p:spPr bwMode="auto">
            <a:xfrm>
              <a:off x="4990" y="3858"/>
              <a:ext cx="21" cy="1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/>
            <p:cNvSpPr>
              <a:spLocks noEditPoints="1"/>
            </p:cNvSpPr>
            <p:nvPr userDrawn="1"/>
          </p:nvSpPr>
          <p:spPr bwMode="auto">
            <a:xfrm>
              <a:off x="4610" y="3853"/>
              <a:ext cx="157" cy="157"/>
            </a:xfrm>
            <a:custGeom>
              <a:avLst/>
              <a:gdLst>
                <a:gd name="T0" fmla="*/ 261 w 522"/>
                <a:gd name="T1" fmla="*/ 460 h 522"/>
                <a:gd name="T2" fmla="*/ 62 w 522"/>
                <a:gd name="T3" fmla="*/ 261 h 522"/>
                <a:gd name="T4" fmla="*/ 261 w 522"/>
                <a:gd name="T5" fmla="*/ 62 h 522"/>
                <a:gd name="T6" fmla="*/ 460 w 522"/>
                <a:gd name="T7" fmla="*/ 261 h 522"/>
                <a:gd name="T8" fmla="*/ 261 w 522"/>
                <a:gd name="T9" fmla="*/ 460 h 522"/>
                <a:gd name="T10" fmla="*/ 261 w 522"/>
                <a:gd name="T11" fmla="*/ 0 h 522"/>
                <a:gd name="T12" fmla="*/ 0 w 522"/>
                <a:gd name="T13" fmla="*/ 261 h 522"/>
                <a:gd name="T14" fmla="*/ 261 w 522"/>
                <a:gd name="T15" fmla="*/ 522 h 522"/>
                <a:gd name="T16" fmla="*/ 522 w 522"/>
                <a:gd name="T17" fmla="*/ 261 h 522"/>
                <a:gd name="T18" fmla="*/ 261 w 522"/>
                <a:gd name="T19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2" h="522">
                  <a:moveTo>
                    <a:pt x="261" y="460"/>
                  </a:moveTo>
                  <a:cubicBezTo>
                    <a:pt x="151" y="460"/>
                    <a:pt x="62" y="371"/>
                    <a:pt x="62" y="261"/>
                  </a:cubicBezTo>
                  <a:cubicBezTo>
                    <a:pt x="62" y="151"/>
                    <a:pt x="151" y="62"/>
                    <a:pt x="261" y="62"/>
                  </a:cubicBezTo>
                  <a:cubicBezTo>
                    <a:pt x="371" y="62"/>
                    <a:pt x="460" y="151"/>
                    <a:pt x="460" y="261"/>
                  </a:cubicBezTo>
                  <a:cubicBezTo>
                    <a:pt x="460" y="371"/>
                    <a:pt x="371" y="460"/>
                    <a:pt x="261" y="460"/>
                  </a:cubicBezTo>
                  <a:moveTo>
                    <a:pt x="261" y="0"/>
                  </a:moveTo>
                  <a:cubicBezTo>
                    <a:pt x="117" y="0"/>
                    <a:pt x="0" y="117"/>
                    <a:pt x="0" y="261"/>
                  </a:cubicBezTo>
                  <a:cubicBezTo>
                    <a:pt x="0" y="405"/>
                    <a:pt x="117" y="522"/>
                    <a:pt x="261" y="522"/>
                  </a:cubicBezTo>
                  <a:cubicBezTo>
                    <a:pt x="405" y="522"/>
                    <a:pt x="522" y="405"/>
                    <a:pt x="522" y="261"/>
                  </a:cubicBezTo>
                  <a:cubicBezTo>
                    <a:pt x="522" y="117"/>
                    <a:pt x="405" y="0"/>
                    <a:pt x="261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"/>
            <p:cNvSpPr>
              <a:spLocks/>
            </p:cNvSpPr>
            <p:nvPr userDrawn="1"/>
          </p:nvSpPr>
          <p:spPr bwMode="auto">
            <a:xfrm>
              <a:off x="5042" y="3853"/>
              <a:ext cx="138" cy="157"/>
            </a:xfrm>
            <a:custGeom>
              <a:avLst/>
              <a:gdLst>
                <a:gd name="T0" fmla="*/ 410 w 460"/>
                <a:gd name="T1" fmla="*/ 391 h 521"/>
                <a:gd name="T2" fmla="*/ 260 w 460"/>
                <a:gd name="T3" fmla="*/ 459 h 521"/>
                <a:gd name="T4" fmla="*/ 62 w 460"/>
                <a:gd name="T5" fmla="*/ 261 h 521"/>
                <a:gd name="T6" fmla="*/ 260 w 460"/>
                <a:gd name="T7" fmla="*/ 62 h 521"/>
                <a:gd name="T8" fmla="*/ 411 w 460"/>
                <a:gd name="T9" fmla="*/ 131 h 521"/>
                <a:gd name="T10" fmla="*/ 460 w 460"/>
                <a:gd name="T11" fmla="*/ 93 h 521"/>
                <a:gd name="T12" fmla="*/ 260 w 460"/>
                <a:gd name="T13" fmla="*/ 0 h 521"/>
                <a:gd name="T14" fmla="*/ 0 w 460"/>
                <a:gd name="T15" fmla="*/ 261 h 521"/>
                <a:gd name="T16" fmla="*/ 260 w 460"/>
                <a:gd name="T17" fmla="*/ 521 h 521"/>
                <a:gd name="T18" fmla="*/ 458 w 460"/>
                <a:gd name="T19" fmla="*/ 429 h 521"/>
                <a:gd name="T20" fmla="*/ 410 w 460"/>
                <a:gd name="T21" fmla="*/ 391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60" h="521">
                  <a:moveTo>
                    <a:pt x="410" y="391"/>
                  </a:moveTo>
                  <a:cubicBezTo>
                    <a:pt x="373" y="433"/>
                    <a:pt x="320" y="459"/>
                    <a:pt x="260" y="459"/>
                  </a:cubicBezTo>
                  <a:cubicBezTo>
                    <a:pt x="150" y="459"/>
                    <a:pt x="62" y="370"/>
                    <a:pt x="62" y="261"/>
                  </a:cubicBezTo>
                  <a:cubicBezTo>
                    <a:pt x="62" y="151"/>
                    <a:pt x="150" y="62"/>
                    <a:pt x="260" y="62"/>
                  </a:cubicBezTo>
                  <a:cubicBezTo>
                    <a:pt x="320" y="62"/>
                    <a:pt x="374" y="89"/>
                    <a:pt x="411" y="131"/>
                  </a:cubicBezTo>
                  <a:cubicBezTo>
                    <a:pt x="460" y="93"/>
                    <a:pt x="460" y="93"/>
                    <a:pt x="460" y="93"/>
                  </a:cubicBezTo>
                  <a:cubicBezTo>
                    <a:pt x="412" y="36"/>
                    <a:pt x="340" y="0"/>
                    <a:pt x="260" y="0"/>
                  </a:cubicBezTo>
                  <a:cubicBezTo>
                    <a:pt x="116" y="0"/>
                    <a:pt x="0" y="117"/>
                    <a:pt x="0" y="261"/>
                  </a:cubicBezTo>
                  <a:cubicBezTo>
                    <a:pt x="0" y="404"/>
                    <a:pt x="116" y="521"/>
                    <a:pt x="260" y="521"/>
                  </a:cubicBezTo>
                  <a:cubicBezTo>
                    <a:pt x="340" y="521"/>
                    <a:pt x="411" y="485"/>
                    <a:pt x="458" y="429"/>
                  </a:cubicBezTo>
                  <a:lnTo>
                    <a:pt x="410" y="39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"/>
            <p:cNvSpPr>
              <a:spLocks/>
            </p:cNvSpPr>
            <p:nvPr userDrawn="1"/>
          </p:nvSpPr>
          <p:spPr bwMode="auto">
            <a:xfrm>
              <a:off x="5205" y="3783"/>
              <a:ext cx="128" cy="223"/>
            </a:xfrm>
            <a:custGeom>
              <a:avLst/>
              <a:gdLst>
                <a:gd name="T0" fmla="*/ 0 w 128"/>
                <a:gd name="T1" fmla="*/ 0 h 223"/>
                <a:gd name="T2" fmla="*/ 0 w 128"/>
                <a:gd name="T3" fmla="*/ 223 h 223"/>
                <a:gd name="T4" fmla="*/ 17 w 128"/>
                <a:gd name="T5" fmla="*/ 223 h 223"/>
                <a:gd name="T6" fmla="*/ 21 w 128"/>
                <a:gd name="T7" fmla="*/ 217 h 223"/>
                <a:gd name="T8" fmla="*/ 21 w 128"/>
                <a:gd name="T9" fmla="*/ 217 h 223"/>
                <a:gd name="T10" fmla="*/ 60 w 128"/>
                <a:gd name="T11" fmla="*/ 160 h 223"/>
                <a:gd name="T12" fmla="*/ 102 w 128"/>
                <a:gd name="T13" fmla="*/ 223 h 223"/>
                <a:gd name="T14" fmla="*/ 128 w 128"/>
                <a:gd name="T15" fmla="*/ 223 h 223"/>
                <a:gd name="T16" fmla="*/ 73 w 128"/>
                <a:gd name="T17" fmla="*/ 140 h 223"/>
                <a:gd name="T18" fmla="*/ 118 w 128"/>
                <a:gd name="T19" fmla="*/ 75 h 223"/>
                <a:gd name="T20" fmla="*/ 92 w 128"/>
                <a:gd name="T21" fmla="*/ 75 h 223"/>
                <a:gd name="T22" fmla="*/ 21 w 128"/>
                <a:gd name="T23" fmla="*/ 183 h 223"/>
                <a:gd name="T24" fmla="*/ 21 w 128"/>
                <a:gd name="T25" fmla="*/ 0 h 223"/>
                <a:gd name="T26" fmla="*/ 0 w 128"/>
                <a:gd name="T27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8" h="223">
                  <a:moveTo>
                    <a:pt x="0" y="0"/>
                  </a:moveTo>
                  <a:lnTo>
                    <a:pt x="0" y="223"/>
                  </a:lnTo>
                  <a:lnTo>
                    <a:pt x="17" y="223"/>
                  </a:lnTo>
                  <a:lnTo>
                    <a:pt x="21" y="217"/>
                  </a:lnTo>
                  <a:lnTo>
                    <a:pt x="21" y="217"/>
                  </a:lnTo>
                  <a:lnTo>
                    <a:pt x="60" y="160"/>
                  </a:lnTo>
                  <a:lnTo>
                    <a:pt x="102" y="223"/>
                  </a:lnTo>
                  <a:lnTo>
                    <a:pt x="128" y="223"/>
                  </a:lnTo>
                  <a:lnTo>
                    <a:pt x="73" y="140"/>
                  </a:lnTo>
                  <a:lnTo>
                    <a:pt x="118" y="75"/>
                  </a:lnTo>
                  <a:lnTo>
                    <a:pt x="92" y="75"/>
                  </a:lnTo>
                  <a:lnTo>
                    <a:pt x="21" y="183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"/>
            <p:cNvSpPr>
              <a:spLocks/>
            </p:cNvSpPr>
            <p:nvPr userDrawn="1"/>
          </p:nvSpPr>
          <p:spPr bwMode="auto">
            <a:xfrm>
              <a:off x="5236" y="3540"/>
              <a:ext cx="209" cy="217"/>
            </a:xfrm>
            <a:custGeom>
              <a:avLst/>
              <a:gdLst>
                <a:gd name="T0" fmla="*/ 375 w 696"/>
                <a:gd name="T1" fmla="*/ 722 h 722"/>
                <a:gd name="T2" fmla="*/ 304 w 696"/>
                <a:gd name="T3" fmla="*/ 714 h 722"/>
                <a:gd name="T4" fmla="*/ 141 w 696"/>
                <a:gd name="T5" fmla="*/ 621 h 722"/>
                <a:gd name="T6" fmla="*/ 298 w 696"/>
                <a:gd name="T7" fmla="*/ 671 h 722"/>
                <a:gd name="T8" fmla="*/ 568 w 696"/>
                <a:gd name="T9" fmla="*/ 401 h 722"/>
                <a:gd name="T10" fmla="*/ 304 w 696"/>
                <a:gd name="T11" fmla="*/ 63 h 722"/>
                <a:gd name="T12" fmla="*/ 220 w 696"/>
                <a:gd name="T13" fmla="*/ 53 h 722"/>
                <a:gd name="T14" fmla="*/ 0 w 696"/>
                <a:gd name="T15" fmla="*/ 131 h 722"/>
                <a:gd name="T16" fmla="*/ 296 w 696"/>
                <a:gd name="T17" fmla="*/ 0 h 722"/>
                <a:gd name="T18" fmla="*/ 696 w 696"/>
                <a:gd name="T19" fmla="*/ 401 h 722"/>
                <a:gd name="T20" fmla="*/ 375 w 696"/>
                <a:gd name="T21" fmla="*/ 722 h 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6" h="722">
                  <a:moveTo>
                    <a:pt x="375" y="722"/>
                  </a:moveTo>
                  <a:cubicBezTo>
                    <a:pt x="352" y="722"/>
                    <a:pt x="328" y="719"/>
                    <a:pt x="304" y="714"/>
                  </a:cubicBezTo>
                  <a:cubicBezTo>
                    <a:pt x="241" y="700"/>
                    <a:pt x="184" y="667"/>
                    <a:pt x="141" y="621"/>
                  </a:cubicBezTo>
                  <a:cubicBezTo>
                    <a:pt x="186" y="653"/>
                    <a:pt x="241" y="671"/>
                    <a:pt x="298" y="671"/>
                  </a:cubicBezTo>
                  <a:cubicBezTo>
                    <a:pt x="447" y="671"/>
                    <a:pt x="568" y="550"/>
                    <a:pt x="568" y="401"/>
                  </a:cubicBezTo>
                  <a:cubicBezTo>
                    <a:pt x="568" y="241"/>
                    <a:pt x="459" y="102"/>
                    <a:pt x="304" y="63"/>
                  </a:cubicBezTo>
                  <a:cubicBezTo>
                    <a:pt x="275" y="56"/>
                    <a:pt x="247" y="53"/>
                    <a:pt x="220" y="53"/>
                  </a:cubicBezTo>
                  <a:cubicBezTo>
                    <a:pt x="138" y="53"/>
                    <a:pt x="61" y="81"/>
                    <a:pt x="0" y="131"/>
                  </a:cubicBezTo>
                  <a:cubicBezTo>
                    <a:pt x="75" y="49"/>
                    <a:pt x="181" y="0"/>
                    <a:pt x="296" y="0"/>
                  </a:cubicBezTo>
                  <a:cubicBezTo>
                    <a:pt x="516" y="0"/>
                    <a:pt x="696" y="180"/>
                    <a:pt x="696" y="401"/>
                  </a:cubicBezTo>
                  <a:cubicBezTo>
                    <a:pt x="696" y="578"/>
                    <a:pt x="552" y="722"/>
                    <a:pt x="375" y="722"/>
                  </a:cubicBezTo>
                </a:path>
              </a:pathLst>
            </a:custGeom>
            <a:solidFill>
              <a:srgbClr val="ACC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0"/>
            <p:cNvSpPr>
              <a:spLocks/>
            </p:cNvSpPr>
            <p:nvPr userDrawn="1"/>
          </p:nvSpPr>
          <p:spPr bwMode="auto">
            <a:xfrm>
              <a:off x="5205" y="3563"/>
              <a:ext cx="208" cy="218"/>
            </a:xfrm>
            <a:custGeom>
              <a:avLst/>
              <a:gdLst>
                <a:gd name="T0" fmla="*/ 401 w 693"/>
                <a:gd name="T1" fmla="*/ 724 h 724"/>
                <a:gd name="T2" fmla="*/ 0 w 693"/>
                <a:gd name="T3" fmla="*/ 326 h 724"/>
                <a:gd name="T4" fmla="*/ 0 w 693"/>
                <a:gd name="T5" fmla="*/ 323 h 724"/>
                <a:gd name="T6" fmla="*/ 0 w 693"/>
                <a:gd name="T7" fmla="*/ 320 h 724"/>
                <a:gd name="T8" fmla="*/ 325 w 693"/>
                <a:gd name="T9" fmla="*/ 0 h 724"/>
                <a:gd name="T10" fmla="*/ 403 w 693"/>
                <a:gd name="T11" fmla="*/ 10 h 724"/>
                <a:gd name="T12" fmla="*/ 564 w 693"/>
                <a:gd name="T13" fmla="*/ 106 h 724"/>
                <a:gd name="T14" fmla="*/ 403 w 693"/>
                <a:gd name="T15" fmla="*/ 53 h 724"/>
                <a:gd name="T16" fmla="*/ 135 w 693"/>
                <a:gd name="T17" fmla="*/ 296 h 724"/>
                <a:gd name="T18" fmla="*/ 133 w 693"/>
                <a:gd name="T19" fmla="*/ 323 h 724"/>
                <a:gd name="T20" fmla="*/ 135 w 693"/>
                <a:gd name="T21" fmla="*/ 350 h 724"/>
                <a:gd name="T22" fmla="*/ 403 w 693"/>
                <a:gd name="T23" fmla="*/ 661 h 724"/>
                <a:gd name="T24" fmla="*/ 481 w 693"/>
                <a:gd name="T25" fmla="*/ 670 h 724"/>
                <a:gd name="T26" fmla="*/ 693 w 693"/>
                <a:gd name="T27" fmla="*/ 597 h 724"/>
                <a:gd name="T28" fmla="*/ 401 w 693"/>
                <a:gd name="T29" fmla="*/ 724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3" h="724">
                  <a:moveTo>
                    <a:pt x="401" y="724"/>
                  </a:moveTo>
                  <a:cubicBezTo>
                    <a:pt x="181" y="724"/>
                    <a:pt x="1" y="545"/>
                    <a:pt x="0" y="326"/>
                  </a:cubicBezTo>
                  <a:cubicBezTo>
                    <a:pt x="0" y="325"/>
                    <a:pt x="0" y="324"/>
                    <a:pt x="0" y="323"/>
                  </a:cubicBezTo>
                  <a:cubicBezTo>
                    <a:pt x="0" y="322"/>
                    <a:pt x="0" y="321"/>
                    <a:pt x="0" y="320"/>
                  </a:cubicBezTo>
                  <a:cubicBezTo>
                    <a:pt x="1" y="144"/>
                    <a:pt x="147" y="0"/>
                    <a:pt x="325" y="0"/>
                  </a:cubicBezTo>
                  <a:cubicBezTo>
                    <a:pt x="350" y="0"/>
                    <a:pt x="376" y="4"/>
                    <a:pt x="403" y="10"/>
                  </a:cubicBezTo>
                  <a:cubicBezTo>
                    <a:pt x="465" y="26"/>
                    <a:pt x="521" y="60"/>
                    <a:pt x="564" y="106"/>
                  </a:cubicBezTo>
                  <a:cubicBezTo>
                    <a:pt x="518" y="72"/>
                    <a:pt x="461" y="53"/>
                    <a:pt x="403" y="53"/>
                  </a:cubicBezTo>
                  <a:cubicBezTo>
                    <a:pt x="264" y="53"/>
                    <a:pt x="149" y="157"/>
                    <a:pt x="135" y="296"/>
                  </a:cubicBezTo>
                  <a:cubicBezTo>
                    <a:pt x="134" y="304"/>
                    <a:pt x="133" y="313"/>
                    <a:pt x="133" y="323"/>
                  </a:cubicBezTo>
                  <a:cubicBezTo>
                    <a:pt x="133" y="333"/>
                    <a:pt x="134" y="342"/>
                    <a:pt x="135" y="350"/>
                  </a:cubicBezTo>
                  <a:cubicBezTo>
                    <a:pt x="147" y="502"/>
                    <a:pt x="254" y="627"/>
                    <a:pt x="403" y="661"/>
                  </a:cubicBezTo>
                  <a:cubicBezTo>
                    <a:pt x="429" y="667"/>
                    <a:pt x="455" y="670"/>
                    <a:pt x="481" y="670"/>
                  </a:cubicBezTo>
                  <a:cubicBezTo>
                    <a:pt x="558" y="670"/>
                    <a:pt x="633" y="644"/>
                    <a:pt x="693" y="597"/>
                  </a:cubicBezTo>
                  <a:cubicBezTo>
                    <a:pt x="618" y="677"/>
                    <a:pt x="512" y="724"/>
                    <a:pt x="401" y="724"/>
                  </a:cubicBezTo>
                </a:path>
              </a:pathLst>
            </a:custGeom>
            <a:solidFill>
              <a:srgbClr val="7A9C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1"/>
            <p:cNvSpPr>
              <a:spLocks/>
            </p:cNvSpPr>
            <p:nvPr userDrawn="1"/>
          </p:nvSpPr>
          <p:spPr bwMode="auto">
            <a:xfrm>
              <a:off x="4891" y="3854"/>
              <a:ext cx="74" cy="152"/>
            </a:xfrm>
            <a:custGeom>
              <a:avLst/>
              <a:gdLst>
                <a:gd name="T0" fmla="*/ 70 w 247"/>
                <a:gd name="T1" fmla="*/ 83 h 506"/>
                <a:gd name="T2" fmla="*/ 247 w 247"/>
                <a:gd name="T3" fmla="*/ 0 h 506"/>
                <a:gd name="T4" fmla="*/ 247 w 247"/>
                <a:gd name="T5" fmla="*/ 62 h 506"/>
                <a:gd name="T6" fmla="*/ 70 w 247"/>
                <a:gd name="T7" fmla="*/ 238 h 506"/>
                <a:gd name="T8" fmla="*/ 70 w 247"/>
                <a:gd name="T9" fmla="*/ 506 h 506"/>
                <a:gd name="T10" fmla="*/ 0 w 247"/>
                <a:gd name="T11" fmla="*/ 506 h 506"/>
                <a:gd name="T12" fmla="*/ 0 w 247"/>
                <a:gd name="T13" fmla="*/ 11 h 506"/>
                <a:gd name="T14" fmla="*/ 70 w 247"/>
                <a:gd name="T15" fmla="*/ 11 h 506"/>
                <a:gd name="T16" fmla="*/ 70 w 247"/>
                <a:gd name="T17" fmla="*/ 8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7" h="506">
                  <a:moveTo>
                    <a:pt x="70" y="83"/>
                  </a:moveTo>
                  <a:cubicBezTo>
                    <a:pt x="106" y="30"/>
                    <a:pt x="177" y="0"/>
                    <a:pt x="247" y="0"/>
                  </a:cubicBezTo>
                  <a:cubicBezTo>
                    <a:pt x="247" y="62"/>
                    <a:pt x="247" y="62"/>
                    <a:pt x="247" y="62"/>
                  </a:cubicBezTo>
                  <a:cubicBezTo>
                    <a:pt x="149" y="62"/>
                    <a:pt x="70" y="141"/>
                    <a:pt x="70" y="238"/>
                  </a:cubicBezTo>
                  <a:cubicBezTo>
                    <a:pt x="70" y="506"/>
                    <a:pt x="70" y="506"/>
                    <a:pt x="70" y="50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0" y="11"/>
                    <a:pt x="70" y="11"/>
                    <a:pt x="70" y="11"/>
                  </a:cubicBezTo>
                  <a:lnTo>
                    <a:pt x="70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2"/>
            <p:cNvSpPr>
              <a:spLocks/>
            </p:cNvSpPr>
            <p:nvPr userDrawn="1"/>
          </p:nvSpPr>
          <p:spPr bwMode="auto">
            <a:xfrm>
              <a:off x="4792" y="3854"/>
              <a:ext cx="74" cy="152"/>
            </a:xfrm>
            <a:custGeom>
              <a:avLst/>
              <a:gdLst>
                <a:gd name="T0" fmla="*/ 71 w 247"/>
                <a:gd name="T1" fmla="*/ 83 h 506"/>
                <a:gd name="T2" fmla="*/ 247 w 247"/>
                <a:gd name="T3" fmla="*/ 0 h 506"/>
                <a:gd name="T4" fmla="*/ 247 w 247"/>
                <a:gd name="T5" fmla="*/ 62 h 506"/>
                <a:gd name="T6" fmla="*/ 71 w 247"/>
                <a:gd name="T7" fmla="*/ 238 h 506"/>
                <a:gd name="T8" fmla="*/ 71 w 247"/>
                <a:gd name="T9" fmla="*/ 506 h 506"/>
                <a:gd name="T10" fmla="*/ 0 w 247"/>
                <a:gd name="T11" fmla="*/ 506 h 506"/>
                <a:gd name="T12" fmla="*/ 0 w 247"/>
                <a:gd name="T13" fmla="*/ 11 h 506"/>
                <a:gd name="T14" fmla="*/ 71 w 247"/>
                <a:gd name="T15" fmla="*/ 11 h 506"/>
                <a:gd name="T16" fmla="*/ 71 w 247"/>
                <a:gd name="T17" fmla="*/ 83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7" h="506">
                  <a:moveTo>
                    <a:pt x="71" y="83"/>
                  </a:moveTo>
                  <a:cubicBezTo>
                    <a:pt x="107" y="30"/>
                    <a:pt x="177" y="0"/>
                    <a:pt x="247" y="0"/>
                  </a:cubicBezTo>
                  <a:cubicBezTo>
                    <a:pt x="247" y="62"/>
                    <a:pt x="247" y="62"/>
                    <a:pt x="247" y="62"/>
                  </a:cubicBezTo>
                  <a:cubicBezTo>
                    <a:pt x="150" y="62"/>
                    <a:pt x="71" y="141"/>
                    <a:pt x="71" y="238"/>
                  </a:cubicBezTo>
                  <a:cubicBezTo>
                    <a:pt x="71" y="506"/>
                    <a:pt x="71" y="506"/>
                    <a:pt x="71" y="506"/>
                  </a:cubicBezTo>
                  <a:cubicBezTo>
                    <a:pt x="0" y="506"/>
                    <a:pt x="0" y="506"/>
                    <a:pt x="0" y="506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71" y="11"/>
                    <a:pt x="71" y="11"/>
                    <a:pt x="71" y="11"/>
                  </a:cubicBezTo>
                  <a:lnTo>
                    <a:pt x="71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9954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:9 Slate Section Divider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" y="641351"/>
            <a:ext cx="6172200" cy="6858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225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 smtClean="0"/>
              <a:t>Section divider heading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42900" y="1282699"/>
            <a:ext cx="4057650" cy="400050"/>
          </a:xfrm>
        </p:spPr>
        <p:txBody>
          <a:bodyPr>
            <a:noAutofit/>
          </a:bodyPr>
          <a:lstStyle>
            <a:lvl1pPr>
              <a:buNone/>
              <a:defRPr sz="1650" b="1" baseline="0">
                <a:solidFill>
                  <a:schemeClr val="accent2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Sub-heading here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2193130"/>
            <a:ext cx="6858000" cy="29503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5432534" y="3867852"/>
            <a:ext cx="1050949" cy="787468"/>
            <a:chOff x="2673350" y="2074862"/>
            <a:chExt cx="3740150" cy="2101851"/>
          </a:xfrm>
          <a:solidFill>
            <a:schemeClr val="bg1"/>
          </a:solidFill>
        </p:grpSpPr>
        <p:sp>
          <p:nvSpPr>
            <p:cNvPr id="20" name="Rectangle 7"/>
            <p:cNvSpPr>
              <a:spLocks noChangeArrowheads="1"/>
            </p:cNvSpPr>
            <p:nvPr userDrawn="1"/>
          </p:nvSpPr>
          <p:spPr bwMode="auto">
            <a:xfrm>
              <a:off x="4371975" y="3494088"/>
              <a:ext cx="98425" cy="6667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1" name="Freeform 8"/>
            <p:cNvSpPr>
              <a:spLocks noEditPoints="1"/>
            </p:cNvSpPr>
            <p:nvPr userDrawn="1"/>
          </p:nvSpPr>
          <p:spPr bwMode="auto">
            <a:xfrm>
              <a:off x="2673350" y="3478213"/>
              <a:ext cx="698500" cy="698500"/>
            </a:xfrm>
            <a:custGeom>
              <a:avLst/>
              <a:gdLst>
                <a:gd name="T0" fmla="*/ 64 w 128"/>
                <a:gd name="T1" fmla="*/ 113 h 128"/>
                <a:gd name="T2" fmla="*/ 15 w 128"/>
                <a:gd name="T3" fmla="*/ 64 h 128"/>
                <a:gd name="T4" fmla="*/ 64 w 128"/>
                <a:gd name="T5" fmla="*/ 15 h 128"/>
                <a:gd name="T6" fmla="*/ 113 w 128"/>
                <a:gd name="T7" fmla="*/ 64 h 128"/>
                <a:gd name="T8" fmla="*/ 64 w 128"/>
                <a:gd name="T9" fmla="*/ 113 h 128"/>
                <a:gd name="T10" fmla="*/ 64 w 128"/>
                <a:gd name="T11" fmla="*/ 0 h 128"/>
                <a:gd name="T12" fmla="*/ 0 w 128"/>
                <a:gd name="T13" fmla="*/ 64 h 128"/>
                <a:gd name="T14" fmla="*/ 64 w 128"/>
                <a:gd name="T15" fmla="*/ 128 h 128"/>
                <a:gd name="T16" fmla="*/ 128 w 128"/>
                <a:gd name="T17" fmla="*/ 64 h 128"/>
                <a:gd name="T18" fmla="*/ 64 w 128"/>
                <a:gd name="T1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128">
                  <a:moveTo>
                    <a:pt x="64" y="113"/>
                  </a:moveTo>
                  <a:cubicBezTo>
                    <a:pt x="37" y="113"/>
                    <a:pt x="15" y="91"/>
                    <a:pt x="15" y="64"/>
                  </a:cubicBezTo>
                  <a:cubicBezTo>
                    <a:pt x="15" y="37"/>
                    <a:pt x="37" y="15"/>
                    <a:pt x="64" y="15"/>
                  </a:cubicBezTo>
                  <a:cubicBezTo>
                    <a:pt x="91" y="15"/>
                    <a:pt x="113" y="37"/>
                    <a:pt x="113" y="64"/>
                  </a:cubicBezTo>
                  <a:cubicBezTo>
                    <a:pt x="113" y="91"/>
                    <a:pt x="91" y="113"/>
                    <a:pt x="64" y="113"/>
                  </a:cubicBezTo>
                  <a:moveTo>
                    <a:pt x="64" y="0"/>
                  </a:moveTo>
                  <a:cubicBezTo>
                    <a:pt x="29" y="0"/>
                    <a:pt x="0" y="28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100" y="128"/>
                    <a:pt x="128" y="99"/>
                    <a:pt x="128" y="64"/>
                  </a:cubicBezTo>
                  <a:cubicBezTo>
                    <a:pt x="128" y="28"/>
                    <a:pt x="100" y="0"/>
                    <a:pt x="6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2" name="Freeform 9"/>
            <p:cNvSpPr>
              <a:spLocks/>
            </p:cNvSpPr>
            <p:nvPr userDrawn="1"/>
          </p:nvSpPr>
          <p:spPr bwMode="auto">
            <a:xfrm>
              <a:off x="4606925" y="3478213"/>
              <a:ext cx="617538" cy="698500"/>
            </a:xfrm>
            <a:custGeom>
              <a:avLst/>
              <a:gdLst>
                <a:gd name="T0" fmla="*/ 101 w 113"/>
                <a:gd name="T1" fmla="*/ 96 h 128"/>
                <a:gd name="T2" fmla="*/ 64 w 113"/>
                <a:gd name="T3" fmla="*/ 113 h 128"/>
                <a:gd name="T4" fmla="*/ 15 w 113"/>
                <a:gd name="T5" fmla="*/ 64 h 128"/>
                <a:gd name="T6" fmla="*/ 64 w 113"/>
                <a:gd name="T7" fmla="*/ 15 h 128"/>
                <a:gd name="T8" fmla="*/ 101 w 113"/>
                <a:gd name="T9" fmla="*/ 32 h 128"/>
                <a:gd name="T10" fmla="*/ 113 w 113"/>
                <a:gd name="T11" fmla="*/ 22 h 128"/>
                <a:gd name="T12" fmla="*/ 64 w 113"/>
                <a:gd name="T13" fmla="*/ 0 h 128"/>
                <a:gd name="T14" fmla="*/ 0 w 113"/>
                <a:gd name="T15" fmla="*/ 64 h 128"/>
                <a:gd name="T16" fmla="*/ 64 w 113"/>
                <a:gd name="T17" fmla="*/ 128 h 128"/>
                <a:gd name="T18" fmla="*/ 113 w 113"/>
                <a:gd name="T19" fmla="*/ 105 h 128"/>
                <a:gd name="T20" fmla="*/ 101 w 113"/>
                <a:gd name="T21" fmla="*/ 9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3" h="128">
                  <a:moveTo>
                    <a:pt x="101" y="96"/>
                  </a:moveTo>
                  <a:cubicBezTo>
                    <a:pt x="92" y="106"/>
                    <a:pt x="79" y="113"/>
                    <a:pt x="64" y="113"/>
                  </a:cubicBezTo>
                  <a:cubicBezTo>
                    <a:pt x="37" y="113"/>
                    <a:pt x="15" y="91"/>
                    <a:pt x="15" y="64"/>
                  </a:cubicBezTo>
                  <a:cubicBezTo>
                    <a:pt x="15" y="37"/>
                    <a:pt x="37" y="15"/>
                    <a:pt x="64" y="15"/>
                  </a:cubicBezTo>
                  <a:cubicBezTo>
                    <a:pt x="79" y="15"/>
                    <a:pt x="92" y="21"/>
                    <a:pt x="101" y="3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02" y="8"/>
                    <a:pt x="84" y="0"/>
                    <a:pt x="64" y="0"/>
                  </a:cubicBezTo>
                  <a:cubicBezTo>
                    <a:pt x="29" y="0"/>
                    <a:pt x="0" y="28"/>
                    <a:pt x="0" y="64"/>
                  </a:cubicBezTo>
                  <a:cubicBezTo>
                    <a:pt x="0" y="99"/>
                    <a:pt x="29" y="128"/>
                    <a:pt x="64" y="128"/>
                  </a:cubicBezTo>
                  <a:cubicBezTo>
                    <a:pt x="84" y="128"/>
                    <a:pt x="101" y="119"/>
                    <a:pt x="113" y="105"/>
                  </a:cubicBezTo>
                  <a:lnTo>
                    <a:pt x="101" y="9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3" name="Freeform 10"/>
            <p:cNvSpPr>
              <a:spLocks/>
            </p:cNvSpPr>
            <p:nvPr userDrawn="1"/>
          </p:nvSpPr>
          <p:spPr bwMode="auto">
            <a:xfrm>
              <a:off x="5338763" y="3160713"/>
              <a:ext cx="573088" cy="1000125"/>
            </a:xfrm>
            <a:custGeom>
              <a:avLst/>
              <a:gdLst>
                <a:gd name="T0" fmla="*/ 0 w 361"/>
                <a:gd name="T1" fmla="*/ 0 h 630"/>
                <a:gd name="T2" fmla="*/ 0 w 361"/>
                <a:gd name="T3" fmla="*/ 630 h 630"/>
                <a:gd name="T4" fmla="*/ 48 w 361"/>
                <a:gd name="T5" fmla="*/ 630 h 630"/>
                <a:gd name="T6" fmla="*/ 58 w 361"/>
                <a:gd name="T7" fmla="*/ 613 h 630"/>
                <a:gd name="T8" fmla="*/ 58 w 361"/>
                <a:gd name="T9" fmla="*/ 613 h 630"/>
                <a:gd name="T10" fmla="*/ 168 w 361"/>
                <a:gd name="T11" fmla="*/ 451 h 630"/>
                <a:gd name="T12" fmla="*/ 289 w 361"/>
                <a:gd name="T13" fmla="*/ 630 h 630"/>
                <a:gd name="T14" fmla="*/ 361 w 361"/>
                <a:gd name="T15" fmla="*/ 630 h 630"/>
                <a:gd name="T16" fmla="*/ 206 w 361"/>
                <a:gd name="T17" fmla="*/ 396 h 630"/>
                <a:gd name="T18" fmla="*/ 333 w 361"/>
                <a:gd name="T19" fmla="*/ 210 h 630"/>
                <a:gd name="T20" fmla="*/ 261 w 361"/>
                <a:gd name="T21" fmla="*/ 210 h 630"/>
                <a:gd name="T22" fmla="*/ 58 w 361"/>
                <a:gd name="T23" fmla="*/ 516 h 630"/>
                <a:gd name="T24" fmla="*/ 58 w 361"/>
                <a:gd name="T25" fmla="*/ 0 h 630"/>
                <a:gd name="T26" fmla="*/ 0 w 361"/>
                <a:gd name="T27" fmla="*/ 0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61" h="630">
                  <a:moveTo>
                    <a:pt x="0" y="0"/>
                  </a:moveTo>
                  <a:lnTo>
                    <a:pt x="0" y="630"/>
                  </a:lnTo>
                  <a:lnTo>
                    <a:pt x="48" y="630"/>
                  </a:lnTo>
                  <a:lnTo>
                    <a:pt x="58" y="613"/>
                  </a:lnTo>
                  <a:lnTo>
                    <a:pt x="58" y="613"/>
                  </a:lnTo>
                  <a:lnTo>
                    <a:pt x="168" y="451"/>
                  </a:lnTo>
                  <a:lnTo>
                    <a:pt x="289" y="630"/>
                  </a:lnTo>
                  <a:lnTo>
                    <a:pt x="361" y="630"/>
                  </a:lnTo>
                  <a:lnTo>
                    <a:pt x="206" y="396"/>
                  </a:lnTo>
                  <a:lnTo>
                    <a:pt x="333" y="210"/>
                  </a:lnTo>
                  <a:lnTo>
                    <a:pt x="261" y="210"/>
                  </a:lnTo>
                  <a:lnTo>
                    <a:pt x="58" y="516"/>
                  </a:lnTo>
                  <a:lnTo>
                    <a:pt x="5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4" name="Freeform 11"/>
            <p:cNvSpPr>
              <a:spLocks/>
            </p:cNvSpPr>
            <p:nvPr userDrawn="1"/>
          </p:nvSpPr>
          <p:spPr bwMode="auto">
            <a:xfrm>
              <a:off x="5480050" y="2074862"/>
              <a:ext cx="933450" cy="965200"/>
            </a:xfrm>
            <a:custGeom>
              <a:avLst/>
              <a:gdLst>
                <a:gd name="T0" fmla="*/ 92 w 171"/>
                <a:gd name="T1" fmla="*/ 177 h 177"/>
                <a:gd name="T2" fmla="*/ 74 w 171"/>
                <a:gd name="T3" fmla="*/ 175 h 177"/>
                <a:gd name="T4" fmla="*/ 34 w 171"/>
                <a:gd name="T5" fmla="*/ 153 h 177"/>
                <a:gd name="T6" fmla="*/ 73 w 171"/>
                <a:gd name="T7" fmla="*/ 165 h 177"/>
                <a:gd name="T8" fmla="*/ 140 w 171"/>
                <a:gd name="T9" fmla="*/ 98 h 177"/>
                <a:gd name="T10" fmla="*/ 74 w 171"/>
                <a:gd name="T11" fmla="*/ 15 h 177"/>
                <a:gd name="T12" fmla="*/ 54 w 171"/>
                <a:gd name="T13" fmla="*/ 13 h 177"/>
                <a:gd name="T14" fmla="*/ 0 w 171"/>
                <a:gd name="T15" fmla="*/ 32 h 177"/>
                <a:gd name="T16" fmla="*/ 72 w 171"/>
                <a:gd name="T17" fmla="*/ 0 h 177"/>
                <a:gd name="T18" fmla="*/ 171 w 171"/>
                <a:gd name="T19" fmla="*/ 98 h 177"/>
                <a:gd name="T20" fmla="*/ 92 w 171"/>
                <a:gd name="T2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177">
                  <a:moveTo>
                    <a:pt x="92" y="177"/>
                  </a:moveTo>
                  <a:cubicBezTo>
                    <a:pt x="86" y="177"/>
                    <a:pt x="80" y="177"/>
                    <a:pt x="74" y="175"/>
                  </a:cubicBezTo>
                  <a:cubicBezTo>
                    <a:pt x="59" y="172"/>
                    <a:pt x="45" y="164"/>
                    <a:pt x="34" y="153"/>
                  </a:cubicBezTo>
                  <a:cubicBezTo>
                    <a:pt x="46" y="160"/>
                    <a:pt x="59" y="165"/>
                    <a:pt x="73" y="165"/>
                  </a:cubicBezTo>
                  <a:cubicBezTo>
                    <a:pt x="110" y="165"/>
                    <a:pt x="140" y="135"/>
                    <a:pt x="140" y="98"/>
                  </a:cubicBezTo>
                  <a:cubicBezTo>
                    <a:pt x="140" y="59"/>
                    <a:pt x="113" y="25"/>
                    <a:pt x="74" y="15"/>
                  </a:cubicBezTo>
                  <a:cubicBezTo>
                    <a:pt x="67" y="13"/>
                    <a:pt x="61" y="13"/>
                    <a:pt x="54" y="13"/>
                  </a:cubicBezTo>
                  <a:cubicBezTo>
                    <a:pt x="34" y="13"/>
                    <a:pt x="15" y="20"/>
                    <a:pt x="0" y="32"/>
                  </a:cubicBezTo>
                  <a:cubicBezTo>
                    <a:pt x="18" y="12"/>
                    <a:pt x="44" y="0"/>
                    <a:pt x="72" y="0"/>
                  </a:cubicBezTo>
                  <a:cubicBezTo>
                    <a:pt x="127" y="0"/>
                    <a:pt x="171" y="44"/>
                    <a:pt x="171" y="98"/>
                  </a:cubicBezTo>
                  <a:cubicBezTo>
                    <a:pt x="171" y="142"/>
                    <a:pt x="136" y="177"/>
                    <a:pt x="92" y="17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5" name="Freeform 12"/>
            <p:cNvSpPr>
              <a:spLocks/>
            </p:cNvSpPr>
            <p:nvPr userDrawn="1"/>
          </p:nvSpPr>
          <p:spPr bwMode="auto">
            <a:xfrm>
              <a:off x="5338763" y="2178050"/>
              <a:ext cx="928688" cy="971550"/>
            </a:xfrm>
            <a:custGeom>
              <a:avLst/>
              <a:gdLst>
                <a:gd name="T0" fmla="*/ 98 w 170"/>
                <a:gd name="T1" fmla="*/ 178 h 178"/>
                <a:gd name="T2" fmla="*/ 0 w 170"/>
                <a:gd name="T3" fmla="*/ 80 h 178"/>
                <a:gd name="T4" fmla="*/ 0 w 170"/>
                <a:gd name="T5" fmla="*/ 79 h 178"/>
                <a:gd name="T6" fmla="*/ 0 w 170"/>
                <a:gd name="T7" fmla="*/ 79 h 178"/>
                <a:gd name="T8" fmla="*/ 80 w 170"/>
                <a:gd name="T9" fmla="*/ 0 h 178"/>
                <a:gd name="T10" fmla="*/ 99 w 170"/>
                <a:gd name="T11" fmla="*/ 2 h 178"/>
                <a:gd name="T12" fmla="*/ 139 w 170"/>
                <a:gd name="T13" fmla="*/ 26 h 178"/>
                <a:gd name="T14" fmla="*/ 99 w 170"/>
                <a:gd name="T15" fmla="*/ 13 h 178"/>
                <a:gd name="T16" fmla="*/ 33 w 170"/>
                <a:gd name="T17" fmla="*/ 73 h 178"/>
                <a:gd name="T18" fmla="*/ 33 w 170"/>
                <a:gd name="T19" fmla="*/ 79 h 178"/>
                <a:gd name="T20" fmla="*/ 33 w 170"/>
                <a:gd name="T21" fmla="*/ 86 h 178"/>
                <a:gd name="T22" fmla="*/ 99 w 170"/>
                <a:gd name="T23" fmla="*/ 163 h 178"/>
                <a:gd name="T24" fmla="*/ 118 w 170"/>
                <a:gd name="T25" fmla="*/ 165 h 178"/>
                <a:gd name="T26" fmla="*/ 170 w 170"/>
                <a:gd name="T27" fmla="*/ 147 h 178"/>
                <a:gd name="T28" fmla="*/ 98 w 170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178">
                  <a:moveTo>
                    <a:pt x="98" y="178"/>
                  </a:moveTo>
                  <a:cubicBezTo>
                    <a:pt x="44" y="178"/>
                    <a:pt x="0" y="134"/>
                    <a:pt x="0" y="80"/>
                  </a:cubicBezTo>
                  <a:cubicBezTo>
                    <a:pt x="0" y="80"/>
                    <a:pt x="0" y="80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35"/>
                    <a:pt x="36" y="0"/>
                    <a:pt x="80" y="0"/>
                  </a:cubicBezTo>
                  <a:cubicBezTo>
                    <a:pt x="86" y="0"/>
                    <a:pt x="92" y="1"/>
                    <a:pt x="99" y="2"/>
                  </a:cubicBezTo>
                  <a:cubicBezTo>
                    <a:pt x="114" y="6"/>
                    <a:pt x="128" y="15"/>
                    <a:pt x="139" y="26"/>
                  </a:cubicBezTo>
                  <a:cubicBezTo>
                    <a:pt x="127" y="18"/>
                    <a:pt x="113" y="13"/>
                    <a:pt x="99" y="13"/>
                  </a:cubicBezTo>
                  <a:cubicBezTo>
                    <a:pt x="65" y="13"/>
                    <a:pt x="37" y="39"/>
                    <a:pt x="33" y="73"/>
                  </a:cubicBezTo>
                  <a:cubicBezTo>
                    <a:pt x="33" y="75"/>
                    <a:pt x="33" y="77"/>
                    <a:pt x="33" y="79"/>
                  </a:cubicBezTo>
                  <a:cubicBezTo>
                    <a:pt x="33" y="82"/>
                    <a:pt x="33" y="84"/>
                    <a:pt x="33" y="86"/>
                  </a:cubicBezTo>
                  <a:cubicBezTo>
                    <a:pt x="36" y="123"/>
                    <a:pt x="62" y="154"/>
                    <a:pt x="99" y="163"/>
                  </a:cubicBezTo>
                  <a:cubicBezTo>
                    <a:pt x="105" y="164"/>
                    <a:pt x="112" y="165"/>
                    <a:pt x="118" y="165"/>
                  </a:cubicBezTo>
                  <a:cubicBezTo>
                    <a:pt x="137" y="165"/>
                    <a:pt x="156" y="158"/>
                    <a:pt x="170" y="147"/>
                  </a:cubicBezTo>
                  <a:cubicBezTo>
                    <a:pt x="152" y="166"/>
                    <a:pt x="126" y="178"/>
                    <a:pt x="98" y="17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6" name="Freeform 13"/>
            <p:cNvSpPr>
              <a:spLocks/>
            </p:cNvSpPr>
            <p:nvPr userDrawn="1"/>
          </p:nvSpPr>
          <p:spPr bwMode="auto">
            <a:xfrm>
              <a:off x="3929063" y="3478213"/>
              <a:ext cx="333375" cy="682625"/>
            </a:xfrm>
            <a:custGeom>
              <a:avLst/>
              <a:gdLst>
                <a:gd name="T0" fmla="*/ 18 w 61"/>
                <a:gd name="T1" fmla="*/ 21 h 125"/>
                <a:gd name="T2" fmla="*/ 61 w 61"/>
                <a:gd name="T3" fmla="*/ 0 h 125"/>
                <a:gd name="T4" fmla="*/ 61 w 61"/>
                <a:gd name="T5" fmla="*/ 16 h 125"/>
                <a:gd name="T6" fmla="*/ 18 w 61"/>
                <a:gd name="T7" fmla="*/ 59 h 125"/>
                <a:gd name="T8" fmla="*/ 18 w 61"/>
                <a:gd name="T9" fmla="*/ 125 h 125"/>
                <a:gd name="T10" fmla="*/ 0 w 61"/>
                <a:gd name="T11" fmla="*/ 125 h 125"/>
                <a:gd name="T12" fmla="*/ 0 w 61"/>
                <a:gd name="T13" fmla="*/ 3 h 125"/>
                <a:gd name="T14" fmla="*/ 18 w 61"/>
                <a:gd name="T15" fmla="*/ 3 h 125"/>
                <a:gd name="T16" fmla="*/ 18 w 61"/>
                <a:gd name="T17" fmla="*/ 2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5">
                  <a:moveTo>
                    <a:pt x="18" y="21"/>
                  </a:moveTo>
                  <a:cubicBezTo>
                    <a:pt x="26" y="8"/>
                    <a:pt x="44" y="0"/>
                    <a:pt x="61" y="0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37" y="16"/>
                    <a:pt x="18" y="35"/>
                    <a:pt x="18" y="59"/>
                  </a:cubicBezTo>
                  <a:cubicBezTo>
                    <a:pt x="18" y="125"/>
                    <a:pt x="18" y="125"/>
                    <a:pt x="18" y="12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8" y="3"/>
                    <a:pt x="18" y="3"/>
                    <a:pt x="18" y="3"/>
                  </a:cubicBezTo>
                  <a:lnTo>
                    <a:pt x="18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  <p:sp>
          <p:nvSpPr>
            <p:cNvPr id="27" name="Freeform 14"/>
            <p:cNvSpPr>
              <a:spLocks/>
            </p:cNvSpPr>
            <p:nvPr userDrawn="1"/>
          </p:nvSpPr>
          <p:spPr bwMode="auto">
            <a:xfrm>
              <a:off x="3487738" y="3478213"/>
              <a:ext cx="331788" cy="682625"/>
            </a:xfrm>
            <a:custGeom>
              <a:avLst/>
              <a:gdLst>
                <a:gd name="T0" fmla="*/ 17 w 61"/>
                <a:gd name="T1" fmla="*/ 21 h 125"/>
                <a:gd name="T2" fmla="*/ 61 w 61"/>
                <a:gd name="T3" fmla="*/ 0 h 125"/>
                <a:gd name="T4" fmla="*/ 61 w 61"/>
                <a:gd name="T5" fmla="*/ 16 h 125"/>
                <a:gd name="T6" fmla="*/ 17 w 61"/>
                <a:gd name="T7" fmla="*/ 59 h 125"/>
                <a:gd name="T8" fmla="*/ 17 w 61"/>
                <a:gd name="T9" fmla="*/ 125 h 125"/>
                <a:gd name="T10" fmla="*/ 0 w 61"/>
                <a:gd name="T11" fmla="*/ 125 h 125"/>
                <a:gd name="T12" fmla="*/ 0 w 61"/>
                <a:gd name="T13" fmla="*/ 3 h 125"/>
                <a:gd name="T14" fmla="*/ 17 w 61"/>
                <a:gd name="T15" fmla="*/ 3 h 125"/>
                <a:gd name="T16" fmla="*/ 17 w 61"/>
                <a:gd name="T17" fmla="*/ 21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125">
                  <a:moveTo>
                    <a:pt x="17" y="21"/>
                  </a:moveTo>
                  <a:cubicBezTo>
                    <a:pt x="26" y="8"/>
                    <a:pt x="43" y="0"/>
                    <a:pt x="61" y="0"/>
                  </a:cubicBezTo>
                  <a:cubicBezTo>
                    <a:pt x="61" y="16"/>
                    <a:pt x="61" y="16"/>
                    <a:pt x="61" y="16"/>
                  </a:cubicBezTo>
                  <a:cubicBezTo>
                    <a:pt x="37" y="16"/>
                    <a:pt x="17" y="35"/>
                    <a:pt x="17" y="59"/>
                  </a:cubicBezTo>
                  <a:cubicBezTo>
                    <a:pt x="17" y="125"/>
                    <a:pt x="17" y="125"/>
                    <a:pt x="17" y="125"/>
                  </a:cubicBezTo>
                  <a:cubicBezTo>
                    <a:pt x="0" y="125"/>
                    <a:pt x="0" y="125"/>
                    <a:pt x="0" y="12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7" y="3"/>
                    <a:pt x="17" y="3"/>
                    <a:pt x="17" y="3"/>
                  </a:cubicBezTo>
                  <a:lnTo>
                    <a:pt x="17" y="2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578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37160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26873" y="169164"/>
            <a:ext cx="6604254" cy="9052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342900" y="214122"/>
            <a:ext cx="5600700" cy="815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3224" y="4914393"/>
            <a:ext cx="449451" cy="32435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879" y="4910722"/>
            <a:ext cx="461075" cy="32802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13163" y="4910732"/>
            <a:ext cx="332898" cy="27463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399F6-7AD3-43C9-9F61-E7915521AAC8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059388" y="362712"/>
            <a:ext cx="530351" cy="530352"/>
            <a:chOff x="8071486" y="362712"/>
            <a:chExt cx="530351" cy="530352"/>
          </a:xfrm>
        </p:grpSpPr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8141207" y="362712"/>
              <a:ext cx="460630" cy="476298"/>
            </a:xfrm>
            <a:custGeom>
              <a:avLst/>
              <a:gdLst>
                <a:gd name="T0" fmla="*/ 92 w 171"/>
                <a:gd name="T1" fmla="*/ 177 h 177"/>
                <a:gd name="T2" fmla="*/ 74 w 171"/>
                <a:gd name="T3" fmla="*/ 175 h 177"/>
                <a:gd name="T4" fmla="*/ 34 w 171"/>
                <a:gd name="T5" fmla="*/ 153 h 177"/>
                <a:gd name="T6" fmla="*/ 73 w 171"/>
                <a:gd name="T7" fmla="*/ 165 h 177"/>
                <a:gd name="T8" fmla="*/ 140 w 171"/>
                <a:gd name="T9" fmla="*/ 98 h 177"/>
                <a:gd name="T10" fmla="*/ 74 w 171"/>
                <a:gd name="T11" fmla="*/ 15 h 177"/>
                <a:gd name="T12" fmla="*/ 54 w 171"/>
                <a:gd name="T13" fmla="*/ 13 h 177"/>
                <a:gd name="T14" fmla="*/ 0 w 171"/>
                <a:gd name="T15" fmla="*/ 32 h 177"/>
                <a:gd name="T16" fmla="*/ 72 w 171"/>
                <a:gd name="T17" fmla="*/ 0 h 177"/>
                <a:gd name="T18" fmla="*/ 171 w 171"/>
                <a:gd name="T19" fmla="*/ 98 h 177"/>
                <a:gd name="T20" fmla="*/ 92 w 171"/>
                <a:gd name="T2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1" h="177">
                  <a:moveTo>
                    <a:pt x="92" y="177"/>
                  </a:moveTo>
                  <a:cubicBezTo>
                    <a:pt x="86" y="177"/>
                    <a:pt x="80" y="177"/>
                    <a:pt x="74" y="175"/>
                  </a:cubicBezTo>
                  <a:cubicBezTo>
                    <a:pt x="59" y="172"/>
                    <a:pt x="45" y="164"/>
                    <a:pt x="34" y="153"/>
                  </a:cubicBezTo>
                  <a:cubicBezTo>
                    <a:pt x="46" y="160"/>
                    <a:pt x="59" y="165"/>
                    <a:pt x="73" y="165"/>
                  </a:cubicBezTo>
                  <a:cubicBezTo>
                    <a:pt x="110" y="165"/>
                    <a:pt x="140" y="135"/>
                    <a:pt x="140" y="98"/>
                  </a:cubicBezTo>
                  <a:cubicBezTo>
                    <a:pt x="140" y="59"/>
                    <a:pt x="113" y="25"/>
                    <a:pt x="74" y="15"/>
                  </a:cubicBezTo>
                  <a:cubicBezTo>
                    <a:pt x="67" y="13"/>
                    <a:pt x="61" y="13"/>
                    <a:pt x="54" y="13"/>
                  </a:cubicBezTo>
                  <a:cubicBezTo>
                    <a:pt x="34" y="13"/>
                    <a:pt x="15" y="20"/>
                    <a:pt x="0" y="32"/>
                  </a:cubicBezTo>
                  <a:cubicBezTo>
                    <a:pt x="18" y="12"/>
                    <a:pt x="44" y="0"/>
                    <a:pt x="72" y="0"/>
                  </a:cubicBezTo>
                  <a:cubicBezTo>
                    <a:pt x="127" y="0"/>
                    <a:pt x="171" y="44"/>
                    <a:pt x="171" y="98"/>
                  </a:cubicBezTo>
                  <a:cubicBezTo>
                    <a:pt x="171" y="142"/>
                    <a:pt x="136" y="177"/>
                    <a:pt x="92" y="17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>
                <a:ln>
                  <a:solidFill>
                    <a:schemeClr val="bg1"/>
                  </a:solidFill>
                </a:ln>
                <a:noFill/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auto">
            <a:xfrm>
              <a:off x="8071486" y="413632"/>
              <a:ext cx="458280" cy="479432"/>
            </a:xfrm>
            <a:custGeom>
              <a:avLst/>
              <a:gdLst>
                <a:gd name="T0" fmla="*/ 98 w 170"/>
                <a:gd name="T1" fmla="*/ 178 h 178"/>
                <a:gd name="T2" fmla="*/ 0 w 170"/>
                <a:gd name="T3" fmla="*/ 80 h 178"/>
                <a:gd name="T4" fmla="*/ 0 w 170"/>
                <a:gd name="T5" fmla="*/ 79 h 178"/>
                <a:gd name="T6" fmla="*/ 0 w 170"/>
                <a:gd name="T7" fmla="*/ 79 h 178"/>
                <a:gd name="T8" fmla="*/ 80 w 170"/>
                <a:gd name="T9" fmla="*/ 0 h 178"/>
                <a:gd name="T10" fmla="*/ 99 w 170"/>
                <a:gd name="T11" fmla="*/ 2 h 178"/>
                <a:gd name="T12" fmla="*/ 139 w 170"/>
                <a:gd name="T13" fmla="*/ 26 h 178"/>
                <a:gd name="T14" fmla="*/ 99 w 170"/>
                <a:gd name="T15" fmla="*/ 13 h 178"/>
                <a:gd name="T16" fmla="*/ 33 w 170"/>
                <a:gd name="T17" fmla="*/ 73 h 178"/>
                <a:gd name="T18" fmla="*/ 33 w 170"/>
                <a:gd name="T19" fmla="*/ 79 h 178"/>
                <a:gd name="T20" fmla="*/ 33 w 170"/>
                <a:gd name="T21" fmla="*/ 86 h 178"/>
                <a:gd name="T22" fmla="*/ 99 w 170"/>
                <a:gd name="T23" fmla="*/ 163 h 178"/>
                <a:gd name="T24" fmla="*/ 118 w 170"/>
                <a:gd name="T25" fmla="*/ 165 h 178"/>
                <a:gd name="T26" fmla="*/ 170 w 170"/>
                <a:gd name="T27" fmla="*/ 147 h 178"/>
                <a:gd name="T28" fmla="*/ 98 w 170"/>
                <a:gd name="T29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0" h="178">
                  <a:moveTo>
                    <a:pt x="98" y="178"/>
                  </a:moveTo>
                  <a:cubicBezTo>
                    <a:pt x="44" y="178"/>
                    <a:pt x="0" y="134"/>
                    <a:pt x="0" y="80"/>
                  </a:cubicBezTo>
                  <a:cubicBezTo>
                    <a:pt x="0" y="80"/>
                    <a:pt x="0" y="80"/>
                    <a:pt x="0" y="79"/>
                  </a:cubicBezTo>
                  <a:cubicBezTo>
                    <a:pt x="0" y="79"/>
                    <a:pt x="0" y="79"/>
                    <a:pt x="0" y="79"/>
                  </a:cubicBezTo>
                  <a:cubicBezTo>
                    <a:pt x="0" y="35"/>
                    <a:pt x="36" y="0"/>
                    <a:pt x="80" y="0"/>
                  </a:cubicBezTo>
                  <a:cubicBezTo>
                    <a:pt x="86" y="0"/>
                    <a:pt x="92" y="1"/>
                    <a:pt x="99" y="2"/>
                  </a:cubicBezTo>
                  <a:cubicBezTo>
                    <a:pt x="114" y="6"/>
                    <a:pt x="128" y="15"/>
                    <a:pt x="139" y="26"/>
                  </a:cubicBezTo>
                  <a:cubicBezTo>
                    <a:pt x="127" y="18"/>
                    <a:pt x="113" y="13"/>
                    <a:pt x="99" y="13"/>
                  </a:cubicBezTo>
                  <a:cubicBezTo>
                    <a:pt x="65" y="13"/>
                    <a:pt x="37" y="39"/>
                    <a:pt x="33" y="73"/>
                  </a:cubicBezTo>
                  <a:cubicBezTo>
                    <a:pt x="33" y="75"/>
                    <a:pt x="33" y="77"/>
                    <a:pt x="33" y="79"/>
                  </a:cubicBezTo>
                  <a:cubicBezTo>
                    <a:pt x="33" y="82"/>
                    <a:pt x="33" y="84"/>
                    <a:pt x="33" y="86"/>
                  </a:cubicBezTo>
                  <a:cubicBezTo>
                    <a:pt x="36" y="123"/>
                    <a:pt x="62" y="154"/>
                    <a:pt x="99" y="163"/>
                  </a:cubicBezTo>
                  <a:cubicBezTo>
                    <a:pt x="105" y="164"/>
                    <a:pt x="112" y="165"/>
                    <a:pt x="118" y="165"/>
                  </a:cubicBezTo>
                  <a:cubicBezTo>
                    <a:pt x="137" y="165"/>
                    <a:pt x="156" y="158"/>
                    <a:pt x="170" y="147"/>
                  </a:cubicBezTo>
                  <a:cubicBezTo>
                    <a:pt x="152" y="166"/>
                    <a:pt x="126" y="178"/>
                    <a:pt x="98" y="17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>
                <a:ln>
                  <a:solidFill>
                    <a:schemeClr val="bg1"/>
                  </a:solidFill>
                </a:ln>
                <a:noFill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765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0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9" r:id="rId9"/>
    <p:sldLayoutId id="2147483665" r:id="rId10"/>
    <p:sldLayoutId id="2147483668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766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29773" indent="-129773" algn="l" defTabSz="685766" rtl="0" eaLnBrk="1" latinLnBrk="0" hangingPunct="1">
        <a:lnSpc>
          <a:spcPct val="110000"/>
        </a:lnSpc>
        <a:spcBef>
          <a:spcPts val="225"/>
        </a:spcBef>
        <a:spcAft>
          <a:spcPts val="225"/>
        </a:spcAft>
        <a:buClr>
          <a:schemeClr val="tx2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297641" indent="-167871" algn="l" defTabSz="685766" rtl="0" eaLnBrk="1" latinLnBrk="0" hangingPunct="1">
        <a:lnSpc>
          <a:spcPct val="110000"/>
        </a:lnSpc>
        <a:spcBef>
          <a:spcPts val="225"/>
        </a:spcBef>
        <a:spcAft>
          <a:spcPts val="225"/>
        </a:spcAft>
        <a:buClr>
          <a:schemeClr val="tx2"/>
        </a:buClr>
        <a:buFont typeface="Arial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427413" indent="-129773" algn="l" defTabSz="685766" rtl="0" eaLnBrk="1" latinLnBrk="0" hangingPunct="1">
        <a:lnSpc>
          <a:spcPct val="110000"/>
        </a:lnSpc>
        <a:spcBef>
          <a:spcPts val="225"/>
        </a:spcBef>
        <a:spcAft>
          <a:spcPts val="225"/>
        </a:spcAft>
        <a:buClr>
          <a:schemeClr val="tx2"/>
        </a:buClr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601236" indent="-173823" algn="l" defTabSz="685766" rtl="0" eaLnBrk="1" latinLnBrk="0" hangingPunct="1">
        <a:lnSpc>
          <a:spcPct val="110000"/>
        </a:lnSpc>
        <a:spcBef>
          <a:spcPts val="225"/>
        </a:spcBef>
        <a:spcAft>
          <a:spcPts val="225"/>
        </a:spcAft>
        <a:buClr>
          <a:schemeClr val="tx2"/>
        </a:buClr>
        <a:buFont typeface="Arial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770297" indent="-169061" algn="l" defTabSz="685766" rtl="0" eaLnBrk="1" latinLnBrk="0" hangingPunct="1">
        <a:lnSpc>
          <a:spcPct val="110000"/>
        </a:lnSpc>
        <a:spcBef>
          <a:spcPts val="225"/>
        </a:spcBef>
        <a:spcAft>
          <a:spcPts val="225"/>
        </a:spcAft>
        <a:buClr>
          <a:schemeClr val="tx2"/>
        </a:buClr>
        <a:buFont typeface="Arial" pitchFamily="34" charset="0"/>
        <a:buChar char="»"/>
        <a:defRPr sz="135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885856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Aft>
                <a:spcPts val="225"/>
              </a:spcAft>
            </a:pPr>
            <a:r>
              <a:rPr lang="en-US" sz="1200" b="1" i="1" dirty="0" err="1">
                <a:latin typeface="Garamond" panose="02020404030301010803" pitchFamily="18" charset="0"/>
              </a:rPr>
              <a:t>Avv</a:t>
            </a:r>
            <a:r>
              <a:rPr lang="en-US" sz="1200" b="1" i="1" dirty="0">
                <a:latin typeface="Garamond" panose="02020404030301010803" pitchFamily="18" charset="0"/>
              </a:rPr>
              <a:t>. </a:t>
            </a:r>
            <a:r>
              <a:rPr lang="en-US" sz="1200" b="1" i="1" dirty="0" smtClean="0">
                <a:latin typeface="Garamond" panose="02020404030301010803" pitchFamily="18" charset="0"/>
              </a:rPr>
              <a:t>Raul Ricozzi                                                                        </a:t>
            </a:r>
            <a:r>
              <a:rPr lang="it-IT" sz="1200" b="1" i="1" dirty="0" smtClean="0">
                <a:latin typeface="Garamond" panose="02020404030301010803" pitchFamily="18" charset="0"/>
              </a:rPr>
              <a:t>16 maggio </a:t>
            </a:r>
            <a:r>
              <a:rPr lang="it-IT" sz="1200" b="1" i="1" dirty="0">
                <a:latin typeface="Garamond" panose="02020404030301010803" pitchFamily="18" charset="0"/>
              </a:rPr>
              <a:t>2017</a:t>
            </a:r>
          </a:p>
          <a:p>
            <a:pPr>
              <a:spcAft>
                <a:spcPts val="225"/>
              </a:spcAft>
            </a:pPr>
            <a:endParaRPr lang="en-US" b="1" i="1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4661" y="699542"/>
            <a:ext cx="5060587" cy="2268252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 smtClean="0">
                <a:latin typeface="Garamond" pitchFamily="18" charset="0"/>
              </a:rPr>
              <a:t/>
            </a:r>
            <a:br>
              <a:rPr lang="it-IT" i="1" dirty="0" smtClean="0">
                <a:latin typeface="Garamond" pitchFamily="18" charset="0"/>
              </a:rPr>
            </a:br>
            <a:r>
              <a:rPr lang="it-IT" i="1" dirty="0">
                <a:latin typeface="Garamond" pitchFamily="18" charset="0"/>
              </a:rPr>
              <a:t/>
            </a:r>
            <a:br>
              <a:rPr lang="it-IT" i="1" dirty="0">
                <a:latin typeface="Garamond" pitchFamily="18" charset="0"/>
              </a:rPr>
            </a:br>
            <a:r>
              <a:rPr lang="it-IT" i="1" dirty="0" smtClean="0">
                <a:latin typeface="Garamond" pitchFamily="18" charset="0"/>
              </a:rPr>
              <a:t/>
            </a:r>
            <a:br>
              <a:rPr lang="it-IT" i="1" dirty="0" smtClean="0">
                <a:latin typeface="Garamond" pitchFamily="18" charset="0"/>
              </a:rPr>
            </a:br>
            <a:r>
              <a:rPr lang="it-IT" i="1" dirty="0">
                <a:latin typeface="Garamond" pitchFamily="18" charset="0"/>
              </a:rPr>
              <a:t/>
            </a:r>
            <a:br>
              <a:rPr lang="it-IT" i="1" dirty="0">
                <a:latin typeface="Garamond" pitchFamily="18" charset="0"/>
              </a:rPr>
            </a:br>
            <a:r>
              <a:rPr lang="it-IT" i="1" dirty="0" smtClean="0">
                <a:latin typeface="Garamond" pitchFamily="18" charset="0"/>
              </a:rPr>
              <a:t/>
            </a:r>
            <a:br>
              <a:rPr lang="it-IT" i="1" dirty="0" smtClean="0">
                <a:latin typeface="Garamond" pitchFamily="18" charset="0"/>
              </a:rPr>
            </a:br>
            <a:r>
              <a:rPr lang="it-IT" i="1" dirty="0">
                <a:latin typeface="Garamond" pitchFamily="18" charset="0"/>
              </a:rPr>
              <a:t/>
            </a:r>
            <a:br>
              <a:rPr lang="it-IT" i="1" dirty="0">
                <a:latin typeface="Garamond" pitchFamily="18" charset="0"/>
              </a:rPr>
            </a:br>
            <a:r>
              <a:rPr lang="it-IT" i="1" dirty="0" smtClean="0">
                <a:latin typeface="Garamond" pitchFamily="18" charset="0"/>
              </a:rPr>
              <a:t/>
            </a:r>
            <a:br>
              <a:rPr lang="it-IT" i="1" dirty="0" smtClean="0">
                <a:latin typeface="Garamond" pitchFamily="18" charset="0"/>
              </a:rPr>
            </a:br>
            <a:r>
              <a:rPr lang="it-IT" i="1" dirty="0" smtClean="0">
                <a:latin typeface="Garamond" pitchFamily="18" charset="0"/>
              </a:rPr>
              <a:t/>
            </a:r>
            <a:br>
              <a:rPr lang="it-IT" i="1" dirty="0" smtClean="0">
                <a:latin typeface="Garamond" pitchFamily="18" charset="0"/>
              </a:rPr>
            </a:br>
            <a:r>
              <a:rPr lang="it-IT" sz="2400" i="1" dirty="0" smtClean="0">
                <a:latin typeface="Garamond" pitchFamily="18" charset="0"/>
              </a:rPr>
              <a:t>Fondo di Garanzia, start-up innovative ed </a:t>
            </a:r>
            <a:r>
              <a:rPr lang="it-IT" sz="2400" i="1" dirty="0" err="1" smtClean="0">
                <a:latin typeface="Garamond" pitchFamily="18" charset="0"/>
              </a:rPr>
              <a:t>Equity</a:t>
            </a:r>
            <a:r>
              <a:rPr lang="it-IT" sz="2400" i="1" dirty="0" smtClean="0">
                <a:latin typeface="Garamond" pitchFamily="18" charset="0"/>
              </a:rPr>
              <a:t> </a:t>
            </a:r>
            <a:r>
              <a:rPr lang="it-IT" sz="2400" i="1" dirty="0" err="1" smtClean="0">
                <a:latin typeface="Garamond" pitchFamily="18" charset="0"/>
              </a:rPr>
              <a:t>Crowdfunding</a:t>
            </a:r>
            <a:r>
              <a:rPr lang="it-IT" sz="2400" dirty="0">
                <a:solidFill>
                  <a:srgbClr val="0070C0"/>
                </a:solidFill>
              </a:rPr>
              <a:t/>
            </a:r>
            <a:br>
              <a:rPr lang="it-IT" sz="2400" dirty="0">
                <a:solidFill>
                  <a:srgbClr val="0070C0"/>
                </a:solidFill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430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42900" y="1273718"/>
            <a:ext cx="61985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200" dirty="0" smtClean="0">
              <a:latin typeface="Garamond" panose="02020404030301010803" pitchFamily="18" charset="0"/>
            </a:endParaRPr>
          </a:p>
          <a:p>
            <a:pPr algn="just"/>
            <a:r>
              <a:rPr lang="it-IT" sz="1200" dirty="0" smtClean="0">
                <a:latin typeface="Garamond" panose="02020404030301010803" pitchFamily="18" charset="0"/>
              </a:rPr>
              <a:t>Le misure di seguito riportate si applicano alle start-up innovative per </a:t>
            </a:r>
            <a:r>
              <a:rPr lang="it-IT" sz="1200" b="1" u="sng" dirty="0" smtClean="0">
                <a:latin typeface="Garamond" panose="02020404030301010803" pitchFamily="18" charset="0"/>
              </a:rPr>
              <a:t>5 anni</a:t>
            </a:r>
            <a:r>
              <a:rPr lang="it-IT" sz="1200" dirty="0" smtClean="0">
                <a:latin typeface="Garamond" panose="02020404030301010803" pitchFamily="18" charset="0"/>
              </a:rPr>
              <a:t> a partire dalla loro data di costituzione:  </a:t>
            </a:r>
          </a:p>
          <a:p>
            <a:pPr algn="just"/>
            <a:endParaRPr lang="it-IT" sz="1100" dirty="0">
              <a:latin typeface="Garamond" panose="02020404030301010803" pitchFamily="18" charset="0"/>
            </a:endParaRPr>
          </a:p>
          <a:p>
            <a:pPr algn="just"/>
            <a:endParaRPr lang="it-IT" sz="1100" dirty="0" smtClean="0">
              <a:latin typeface="Garamond" panose="02020404030301010803" pitchFamily="18" charset="0"/>
            </a:endParaRPr>
          </a:p>
          <a:p>
            <a:pPr algn="just"/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Start-up innovative </a:t>
            </a:r>
            <a:r>
              <a:rPr lang="it-IT" sz="1350" i="1" dirty="0" smtClean="0">
                <a:latin typeface="Garamond" panose="02020404030301010803" pitchFamily="18" charset="0"/>
              </a:rPr>
              <a:t> </a:t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Misure di agevolazione -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ttangolo arrotondato 4"/>
          <p:cNvSpPr/>
          <p:nvPr/>
        </p:nvSpPr>
        <p:spPr>
          <a:xfrm>
            <a:off x="411306" y="2406708"/>
            <a:ext cx="1937573" cy="110114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rgbClr val="FFC000"/>
                </a:solidFill>
                <a:latin typeface="Garamond" panose="02020404030301010803" pitchFamily="18" charset="0"/>
              </a:rPr>
              <a:t>S</a:t>
            </a:r>
            <a:r>
              <a:rPr lang="it-IT" sz="12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ervizi specifici per l'internazionalizzazione delle </a:t>
            </a:r>
            <a:r>
              <a:rPr lang="it-IT" sz="1200" b="1" i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start-up</a:t>
            </a:r>
            <a:endParaRPr lang="it-IT" sz="1200" i="1" dirty="0">
              <a:latin typeface="Garamond" panose="02020404030301010803" pitchFamily="18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542060" y="2413116"/>
            <a:ext cx="1895052" cy="109473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92D050"/>
                </a:solidFill>
                <a:latin typeface="Garamond" panose="02020404030301010803" pitchFamily="18" charset="0"/>
              </a:rPr>
              <a:t>Procedure di </a:t>
            </a:r>
            <a:r>
              <a:rPr lang="it-IT" sz="1200" b="1" i="1" dirty="0" err="1">
                <a:solidFill>
                  <a:srgbClr val="92D050"/>
                </a:solidFill>
                <a:latin typeface="Garamond" panose="02020404030301010803" pitchFamily="18" charset="0"/>
              </a:rPr>
              <a:t>f</a:t>
            </a:r>
            <a:r>
              <a:rPr lang="it-IT" sz="1200" b="1" i="1" dirty="0" err="1" smtClean="0">
                <a:solidFill>
                  <a:srgbClr val="92D050"/>
                </a:solidFill>
                <a:latin typeface="Garamond" panose="02020404030301010803" pitchFamily="18" charset="0"/>
              </a:rPr>
              <a:t>ail</a:t>
            </a:r>
            <a:r>
              <a:rPr lang="it-IT" sz="1200" b="1" i="1" dirty="0" smtClean="0">
                <a:solidFill>
                  <a:srgbClr val="92D050"/>
                </a:solidFill>
                <a:latin typeface="Garamond" panose="02020404030301010803" pitchFamily="18" charset="0"/>
              </a:rPr>
              <a:t>-fast</a:t>
            </a:r>
            <a:endParaRPr lang="it-IT" sz="1200" i="1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653136" y="2413116"/>
            <a:ext cx="1800200" cy="109473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Trasformazione in PMI innovativa</a:t>
            </a:r>
            <a:endParaRPr lang="it-IT" sz="1200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74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42900" y="1273718"/>
            <a:ext cx="6198521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  </a:t>
            </a:r>
          </a:p>
          <a:p>
            <a:pPr algn="just"/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11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1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11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Start-up</a:t>
            </a:r>
            <a:r>
              <a:rPr lang="it-IT" sz="1350" i="1" dirty="0" smtClean="0">
                <a:latin typeface="Garamond" panose="02020404030301010803" pitchFamily="18" charset="0"/>
              </a:rPr>
              <a:t> </a:t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Focus: deroghe alla disciplina societaria ordinaria -  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1021854" y="1547309"/>
            <a:ext cx="2016224" cy="100811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c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on riferimento alle </a:t>
            </a:r>
            <a:r>
              <a:rPr lang="it-IT" sz="12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quote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sociali, determinare liberamente i diritti attribuiti ai soci</a:t>
            </a: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717032" y="1547309"/>
            <a:ext cx="2016224" cy="100811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f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are una offerta al pubblico di quote di partecipazione, agevolando così l'accesso al capitale </a:t>
            </a: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021854" y="3795886"/>
            <a:ext cx="2016224" cy="100811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p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orre in essere operazioni sulle proprie partecipazioni</a:t>
            </a: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3717032" y="3795886"/>
            <a:ext cx="2016224" cy="100811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emettere strumenti finanziari partecipativi  </a:t>
            </a: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029966" y="2787774"/>
            <a:ext cx="2479154" cy="86409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prstClr val="white"/>
                </a:solidFill>
                <a:latin typeface="Garamond" panose="02020404030301010803" pitchFamily="18" charset="0"/>
              </a:rPr>
              <a:t>Le </a:t>
            </a:r>
            <a:r>
              <a:rPr lang="it-IT" sz="1200" i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start-up</a:t>
            </a:r>
            <a:r>
              <a:rPr lang="it-IT" sz="1200" dirty="0" smtClean="0">
                <a:solidFill>
                  <a:prstClr val="white"/>
                </a:solidFill>
                <a:latin typeface="Garamond" panose="02020404030301010803" pitchFamily="18" charset="0"/>
              </a:rPr>
              <a:t> costituite in forma di S.r.l. possono, </a:t>
            </a:r>
            <a:r>
              <a:rPr lang="it-IT" sz="1200" i="1" dirty="0" smtClean="0">
                <a:solidFill>
                  <a:prstClr val="white"/>
                </a:solidFill>
                <a:latin typeface="Garamond" panose="02020404030301010803" pitchFamily="18" charset="0"/>
              </a:rPr>
              <a:t>inter alia</a:t>
            </a:r>
            <a:endParaRPr lang="it-IT" sz="1200" i="1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cxnSp>
        <p:nvCxnSpPr>
          <p:cNvPr id="10" name="Connettore 2 9"/>
          <p:cNvCxnSpPr/>
          <p:nvPr/>
        </p:nvCxnSpPr>
        <p:spPr>
          <a:xfrm flipH="1" flipV="1">
            <a:off x="1844824" y="2643758"/>
            <a:ext cx="185142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V="1">
            <a:off x="4437112" y="2643758"/>
            <a:ext cx="144016" cy="219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1844824" y="3579862"/>
            <a:ext cx="185142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4437112" y="3579862"/>
            <a:ext cx="216024" cy="144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861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42900" y="1273718"/>
            <a:ext cx="6198521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u="sng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Per le </a:t>
            </a:r>
            <a:r>
              <a:rPr lang="it-IT" sz="1200" b="1" i="1" u="sng" dirty="0" smtClean="0">
                <a:solidFill>
                  <a:srgbClr val="0070C0"/>
                </a:solidFill>
                <a:latin typeface="Garamond" panose="02020404030301010803" pitchFamily="18" charset="0"/>
              </a:rPr>
              <a:t>start-up</a:t>
            </a:r>
            <a:r>
              <a:rPr lang="it-IT" sz="1200" b="1" u="sng" dirty="0" smtClean="0">
                <a:solidFill>
                  <a:srgbClr val="0070C0"/>
                </a:solidFill>
                <a:latin typeface="Garamond" panose="02020404030301010803" pitchFamily="18" charset="0"/>
              </a:rPr>
              <a:t> costituite in forma di S.r.l.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1400" b="1" u="sng" dirty="0" smtClean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400" b="1" u="sng" dirty="0" smtClean="0">
                <a:solidFill>
                  <a:srgbClr val="00B050"/>
                </a:solidFill>
                <a:latin typeface="Garamond" panose="02020404030301010803" pitchFamily="18" charset="0"/>
              </a:rPr>
              <a:t>Quote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: l'atto costitutivo può prevedere </a:t>
            </a:r>
            <a:r>
              <a:rPr lang="it-IT" sz="12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categorie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di quote:</a:t>
            </a:r>
          </a:p>
          <a:p>
            <a:pPr algn="just"/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it-IT" sz="12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provviste di diritti differenti</a:t>
            </a:r>
            <a:r>
              <a:rPr lang="it-IT" sz="12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rispetto a quelli ordinari: in questo caso l'atto deve stabilire il contenuto di ogni categoria, anche derogando al principio della proporzionalità della singola quota e anche assegnando diritti diversi e ulteriori rispetto a quelli particolari che possono essere assegnati ai singoli soci;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it-IT" sz="12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senza diritto di voto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o che assegnino al socio diritti di voto in misura non proporzionale alla partecipazione da questi detenuta o diritti di voto circoscritti a particolari argomenti o subordinati al verificarsi di particolari condizioni anche in deroga alla regola secondo la quale ogni socio ha diritto di prendere parte alle decisioni che la legge prevede per i soci ed il suo diritto di voto è proporzionale alla sua partecipazione. </a:t>
            </a:r>
          </a:p>
          <a:p>
            <a:pPr marL="171450" indent="-171450" algn="just">
              <a:buFont typeface="Wingdings" panose="05000000000000000000" pitchFamily="2" charset="2"/>
              <a:buChar char="v"/>
            </a:pP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 </a:t>
            </a:r>
          </a:p>
          <a:p>
            <a:pPr algn="just"/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11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1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11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Start-up</a:t>
            </a:r>
            <a:r>
              <a:rPr lang="it-IT" sz="1350" i="1" dirty="0" smtClean="0">
                <a:latin typeface="Garamond" panose="02020404030301010803" pitchFamily="18" charset="0"/>
              </a:rPr>
              <a:t/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Focus: deroghe alla disciplina societaria ordinaria: le quote - 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14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244270" y="2250918"/>
            <a:ext cx="4371975" cy="11309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350"/>
              </a:spcAft>
            </a:pPr>
            <a:r>
              <a:rPr lang="it-IT" b="1" i="1" dirty="0" err="1" smtClean="0">
                <a:latin typeface="Garamond" pitchFamily="18" charset="0"/>
              </a:rPr>
              <a:t>Equity</a:t>
            </a:r>
            <a:r>
              <a:rPr lang="it-IT" b="1" i="1" dirty="0" smtClean="0">
                <a:latin typeface="Garamond" pitchFamily="18" charset="0"/>
              </a:rPr>
              <a:t> </a:t>
            </a:r>
            <a:r>
              <a:rPr lang="it-IT" b="1" i="1" dirty="0" err="1" smtClean="0">
                <a:latin typeface="Garamond" pitchFamily="18" charset="0"/>
              </a:rPr>
              <a:t>Crowdfunding</a:t>
            </a:r>
            <a:r>
              <a:rPr lang="it-IT" b="1" i="1" dirty="0" smtClean="0">
                <a:latin typeface="Garamond" pitchFamily="18" charset="0"/>
              </a:rPr>
              <a:t> </a:t>
            </a:r>
            <a:endParaRPr lang="it-IT" b="1" i="1" dirty="0">
              <a:latin typeface="Garamond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260648" y="1273718"/>
            <a:ext cx="628077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100" dirty="0">
              <a:latin typeface="Garamond" panose="02020404030301010803" pitchFamily="18" charset="0"/>
            </a:endParaRPr>
          </a:p>
          <a:p>
            <a:pPr marL="160727" lvl="0" indent="-160727" algn="just">
              <a:buFont typeface="Wingdings" panose="05000000000000000000" pitchFamily="2" charset="2"/>
              <a:buChar char="v"/>
            </a:pPr>
            <a:r>
              <a:rPr lang="it-IT" sz="1100" b="1" dirty="0">
                <a:solidFill>
                  <a:srgbClr val="0070C0"/>
                </a:solidFill>
                <a:latin typeface="Garamond" panose="02020404030301010803" pitchFamily="18" charset="0"/>
              </a:rPr>
              <a:t>Decreto Legge n. 179 del 18 ottobre 2012 </a:t>
            </a:r>
            <a:r>
              <a:rPr lang="it-IT" sz="1100" dirty="0">
                <a:solidFill>
                  <a:prstClr val="black"/>
                </a:solidFill>
                <a:latin typeface="Garamond" panose="02020404030301010803" pitchFamily="18" charset="0"/>
              </a:rPr>
              <a:t>recante "Ulteriori misure urgenti per la crescita del Paese" (c.d. Decreto Crescita </a:t>
            </a:r>
            <a:r>
              <a:rPr lang="it-IT" sz="1100" i="1" dirty="0">
                <a:solidFill>
                  <a:prstClr val="black"/>
                </a:solidFill>
                <a:latin typeface="Garamond" panose="02020404030301010803" pitchFamily="18" charset="0"/>
              </a:rPr>
              <a:t>bis</a:t>
            </a:r>
            <a:r>
              <a:rPr lang="it-IT" sz="1100" dirty="0">
                <a:solidFill>
                  <a:prstClr val="black"/>
                </a:solidFill>
                <a:latin typeface="Garamond" panose="02020404030301010803" pitchFamily="18" charset="0"/>
              </a:rPr>
              <a:t>), coordinato con la legge di conversione n. 221 del 17 dicembre </a:t>
            </a:r>
            <a:r>
              <a:rPr lang="it-IT" sz="11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2012: </a:t>
            </a:r>
            <a:r>
              <a:rPr lang="it-IT" sz="1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introduce le </a:t>
            </a:r>
            <a:r>
              <a:rPr lang="it-IT" sz="11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start-up </a:t>
            </a:r>
            <a:r>
              <a:rPr lang="it-IT" sz="1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innovative e consente loro di avviare campagne di raccolta di capitale diffuso mediante portali online</a:t>
            </a:r>
            <a:r>
              <a:rPr lang="it-IT" sz="11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; </a:t>
            </a:r>
          </a:p>
          <a:p>
            <a:pPr marL="160727" lvl="0" indent="-160727" algn="just">
              <a:buFont typeface="Wingdings" panose="05000000000000000000" pitchFamily="2" charset="2"/>
              <a:buChar char="v"/>
            </a:pPr>
            <a:endParaRPr lang="it-IT" sz="11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lvl="0" indent="-160727" algn="just">
              <a:buFont typeface="Wingdings" panose="05000000000000000000" pitchFamily="2" charset="2"/>
              <a:buChar char="v"/>
            </a:pPr>
            <a:r>
              <a:rPr lang="it-IT" sz="1100" b="1" dirty="0">
                <a:solidFill>
                  <a:srgbClr val="0070C0"/>
                </a:solidFill>
                <a:latin typeface="Garamond" panose="02020404030301010803" pitchFamily="18" charset="0"/>
              </a:rPr>
              <a:t>Decreto Legge n. 3 del 24 gennaio 2015</a:t>
            </a:r>
            <a:r>
              <a:rPr lang="it-IT" sz="1100" dirty="0">
                <a:solidFill>
                  <a:prstClr val="black"/>
                </a:solidFill>
                <a:latin typeface="Garamond" panose="02020404030301010803" pitchFamily="18" charset="0"/>
              </a:rPr>
              <a:t> coordinato con la legge di conversione n. 33 del 24 marzo 2015, recante: "Misure urgenti per il sistema bancario e gli </a:t>
            </a:r>
            <a:r>
              <a:rPr lang="it-IT" sz="11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investimenti»: </a:t>
            </a:r>
            <a:r>
              <a:rPr lang="it-IT" sz="1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amplia la platea dei soggetti che possano accedere all’</a:t>
            </a:r>
            <a:r>
              <a:rPr lang="it-IT" sz="1100" i="1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equity</a:t>
            </a:r>
            <a:r>
              <a:rPr lang="it-IT" sz="11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crowdfunding</a:t>
            </a:r>
            <a:r>
              <a:rPr lang="it-IT" sz="1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, introducendo le PMI innovative e gli OICR / società di capitali che investano prevalentemente in </a:t>
            </a:r>
            <a:r>
              <a:rPr lang="it-IT" sz="11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start-up</a:t>
            </a:r>
            <a:r>
              <a:rPr lang="it-IT" sz="1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e PMI innovative</a:t>
            </a:r>
            <a:r>
              <a:rPr lang="it-IT" sz="1100" dirty="0" smtClean="0">
                <a:latin typeface="Garamond" panose="02020404030301010803" pitchFamily="18" charset="0"/>
              </a:rPr>
              <a:t>;</a:t>
            </a:r>
            <a:endParaRPr lang="it-IT" sz="1100" dirty="0">
              <a:latin typeface="Garamond" panose="02020404030301010803" pitchFamily="18" charset="0"/>
            </a:endParaRPr>
          </a:p>
          <a:p>
            <a:pPr algn="just"/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Legge 11 dicembre 2016 n. 232 </a:t>
            </a:r>
            <a:r>
              <a:rPr lang="it-IT" sz="1100" dirty="0" smtClean="0">
                <a:latin typeface="Garamond" panose="02020404030301010803" pitchFamily="18" charset="0"/>
              </a:rPr>
              <a:t>(Legge di Bilancio 2017): il 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comma 70</a:t>
            </a:r>
            <a:r>
              <a:rPr lang="it-IT" sz="1100" dirty="0" smtClean="0">
                <a:latin typeface="Garamond" panose="02020404030301010803" pitchFamily="18" charset="0"/>
              </a:rPr>
              <a:t> dell'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articolo 1 </a:t>
            </a:r>
            <a:r>
              <a:rPr lang="it-IT" sz="1100" dirty="0" smtClean="0">
                <a:latin typeface="Garamond" panose="02020404030301010803" pitchFamily="18" charset="0"/>
              </a:rPr>
              <a:t>ha introdotto modifiche: (i) all'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articolo 1</a:t>
            </a:r>
            <a:r>
              <a:rPr lang="it-IT" sz="1100" dirty="0" smtClean="0">
                <a:latin typeface="Garamond" panose="02020404030301010803" pitchFamily="18" charset="0"/>
              </a:rPr>
              <a:t>, 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comma 5-</a:t>
            </a:r>
            <a:r>
              <a:rPr lang="it-IT" sz="1100" b="1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novies</a:t>
            </a:r>
            <a:r>
              <a:rPr lang="it-IT" sz="1100" dirty="0" smtClean="0">
                <a:latin typeface="Garamond" panose="02020404030301010803" pitchFamily="18" charset="0"/>
              </a:rPr>
              <a:t>; (ii) all'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articolo 50-</a:t>
            </a:r>
            <a:r>
              <a:rPr lang="it-IT" sz="1100" b="1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quinquies</a:t>
            </a:r>
            <a:r>
              <a:rPr lang="it-IT" sz="1100" dirty="0" smtClean="0">
                <a:latin typeface="Garamond" panose="02020404030301010803" pitchFamily="18" charset="0"/>
              </a:rPr>
              <a:t>; e (iii) alla 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rubrica del Capo III-</a:t>
            </a:r>
            <a:r>
              <a:rPr lang="it-IT" sz="1100" b="1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quater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, Titolo III, Parte II </a:t>
            </a:r>
            <a:r>
              <a:rPr lang="it-IT" sz="1100" dirty="0" smtClean="0">
                <a:latin typeface="Garamond" panose="02020404030301010803" pitchFamily="18" charset="0"/>
              </a:rPr>
              <a:t>del T.U.F.: </a:t>
            </a:r>
            <a:r>
              <a:rPr lang="it-IT" sz="1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sono le modifiche che introducono l’</a:t>
            </a:r>
            <a:r>
              <a:rPr lang="it-IT" sz="1100" i="1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equity</a:t>
            </a:r>
            <a:r>
              <a:rPr lang="it-IT" sz="11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crowdfunding </a:t>
            </a:r>
            <a:r>
              <a:rPr lang="it-IT" sz="1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nella normativa finanziaria</a:t>
            </a:r>
            <a:r>
              <a:rPr lang="it-IT" sz="1100" dirty="0" smtClean="0">
                <a:latin typeface="Garamond" panose="02020404030301010803" pitchFamily="18" charset="0"/>
              </a:rPr>
              <a:t>;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lvl="0" indent="-160727" algn="just">
              <a:buFont typeface="Wingdings" panose="05000000000000000000" pitchFamily="2" charset="2"/>
              <a:buChar char="v"/>
            </a:pP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Regolamento </a:t>
            </a:r>
            <a:r>
              <a:rPr lang="it-IT" sz="1100" b="1" dirty="0" err="1">
                <a:solidFill>
                  <a:srgbClr val="0070C0"/>
                </a:solidFill>
                <a:latin typeface="Garamond" panose="02020404030301010803" pitchFamily="18" charset="0"/>
              </a:rPr>
              <a:t>Consob</a:t>
            </a:r>
            <a:r>
              <a:rPr lang="it-IT" sz="1100" b="1" dirty="0">
                <a:solidFill>
                  <a:srgbClr val="0070C0"/>
                </a:solidFill>
                <a:latin typeface="Garamond" panose="02020404030301010803" pitchFamily="18" charset="0"/>
              </a:rPr>
              <a:t> sulla raccolta di capitali di rischio tramite portali </a:t>
            </a:r>
            <a:r>
              <a:rPr lang="it-IT" sz="1100" b="1" i="1" dirty="0">
                <a:solidFill>
                  <a:srgbClr val="0070C0"/>
                </a:solidFill>
                <a:latin typeface="Garamond" panose="02020404030301010803" pitchFamily="18" charset="0"/>
              </a:rPr>
              <a:t>on-line</a:t>
            </a:r>
            <a:r>
              <a:rPr lang="it-IT" sz="1100" dirty="0">
                <a:solidFill>
                  <a:prstClr val="black"/>
                </a:solidFill>
                <a:latin typeface="Garamond" panose="02020404030301010803" pitchFamily="18" charset="0"/>
              </a:rPr>
              <a:t> (adottato con delibera n. 18592 del 26 giugno 2013), aggiornato con le modifiche apportate dalla delibera n. 19520 del 24 febbraio </a:t>
            </a:r>
            <a:r>
              <a:rPr lang="it-IT" sz="11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2016: </a:t>
            </a:r>
            <a:r>
              <a:rPr lang="it-IT" sz="1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regole generali per la gestione dei portali. Gli aggiornamenti sono tesi a semplificare il processo di investimento</a:t>
            </a:r>
            <a:r>
              <a:rPr lang="it-IT" sz="1100" dirty="0" smtClean="0">
                <a:latin typeface="Garamond" panose="02020404030301010803" pitchFamily="18" charset="0"/>
              </a:rPr>
              <a:t>.</a:t>
            </a:r>
            <a:r>
              <a:rPr lang="it-IT" sz="11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  </a:t>
            </a:r>
            <a:endParaRPr lang="it-IT" sz="11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err="1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Equity</a:t>
            </a: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lang="it-IT" sz="1400" i="1" dirty="0" err="1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Crowdunfing</a:t>
            </a:r>
            <a:r>
              <a:rPr lang="it-IT" sz="1350" i="1" dirty="0" smtClean="0">
                <a:latin typeface="Garamond" panose="02020404030301010803" pitchFamily="18" charset="0"/>
              </a:rPr>
              <a:t/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Normativa di riferimento -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6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066178" y="1620253"/>
            <a:ext cx="4577009" cy="3076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9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9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9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9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9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9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9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9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9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9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1013" b="1" u="sng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just"/>
            <a:endParaRPr lang="it-IT" sz="1013" b="1" u="sng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just"/>
            <a:endParaRPr lang="it-IT" sz="1013" b="1" u="sng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just"/>
            <a:endParaRPr lang="it-IT" sz="1013" b="1" u="sng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just"/>
            <a:r>
              <a:rPr lang="it-IT" sz="1200" b="1" u="sng" dirty="0">
                <a:solidFill>
                  <a:srgbClr val="0070C0"/>
                </a:solidFill>
                <a:latin typeface="Garamond" panose="02020404030301010803" pitchFamily="18" charset="0"/>
              </a:rPr>
              <a:t>Che cosa si intende per </a:t>
            </a:r>
            <a:r>
              <a:rPr lang="it-IT" sz="1200" b="1" u="sng" dirty="0" smtClean="0">
                <a:solidFill>
                  <a:srgbClr val="0070C0"/>
                </a:solidFill>
                <a:latin typeface="Garamond" panose="02020404030301010803" pitchFamily="18" charset="0"/>
              </a:rPr>
              <a:t>"</a:t>
            </a:r>
            <a:r>
              <a:rPr lang="it-IT" sz="1200" b="1" i="1" u="sng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Crowdfunding</a:t>
            </a:r>
            <a:r>
              <a:rPr lang="it-IT" sz="1200" b="1" u="sng" dirty="0" smtClean="0">
                <a:solidFill>
                  <a:srgbClr val="0070C0"/>
                </a:solidFill>
                <a:latin typeface="Garamond" panose="02020404030301010803" pitchFamily="18" charset="0"/>
              </a:rPr>
              <a:t>"</a:t>
            </a: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?</a:t>
            </a:r>
          </a:p>
          <a:p>
            <a:pPr algn="just"/>
            <a:endParaRPr lang="it-IT" sz="12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just"/>
            <a:endParaRPr lang="it-IT" sz="1013" b="1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1013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1013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Fumetto 4 5"/>
          <p:cNvSpPr/>
          <p:nvPr/>
        </p:nvSpPr>
        <p:spPr>
          <a:xfrm>
            <a:off x="2578412" y="1236812"/>
            <a:ext cx="3064775" cy="2205430"/>
          </a:xfrm>
          <a:prstGeom prst="cloudCallou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solidFill>
                  <a:prstClr val="white"/>
                </a:solidFill>
                <a:latin typeface="Garamond" panose="02020404030301010803" pitchFamily="18" charset="0"/>
              </a:rPr>
              <a:t>È una </a:t>
            </a:r>
            <a:r>
              <a:rPr lang="it-IT" sz="12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raccolta di fondi</a:t>
            </a:r>
            <a:r>
              <a:rPr lang="it-IT" sz="1200" b="1" dirty="0">
                <a:solidFill>
                  <a:srgbClr val="FFFF00"/>
                </a:solidFill>
                <a:latin typeface="Garamond" panose="02020404030301010803" pitchFamily="18" charset="0"/>
              </a:rPr>
              <a:t> </a:t>
            </a:r>
            <a:r>
              <a:rPr lang="it-IT" sz="1200" b="1" i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online</a:t>
            </a:r>
            <a:r>
              <a:rPr lang="it-IT" sz="12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 </a:t>
            </a:r>
            <a:r>
              <a:rPr lang="it-IT" sz="1200" dirty="0" smtClean="0">
                <a:solidFill>
                  <a:prstClr val="white"/>
                </a:solidFill>
                <a:latin typeface="Garamond" panose="02020404030301010803" pitchFamily="18" charset="0"/>
              </a:rPr>
              <a:t>in cui una pluralità di persone apporta denaro per sostenere lo sviluppo di un progetto o di una iniziativa. </a:t>
            </a:r>
            <a:endParaRPr lang="it-IT" sz="1200" dirty="0">
              <a:solidFill>
                <a:prstClr val="white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7472" y="463331"/>
            <a:ext cx="5600700" cy="518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225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Equity Crowdfunding:  </a:t>
            </a:r>
            <a:endParaRPr lang="it-IT" sz="1400" i="1" dirty="0">
              <a:solidFill>
                <a:srgbClr val="00B050"/>
              </a:solidFill>
              <a:latin typeface="Garamond" panose="02020404030301010803" pitchFamily="18" charset="0"/>
            </a:endParaRPr>
          </a:p>
          <a:p>
            <a:pPr>
              <a:spcAft>
                <a:spcPts val="225"/>
              </a:spcAft>
            </a:pPr>
            <a:r>
              <a:rPr lang="it-IT" sz="1200" i="1" dirty="0">
                <a:solidFill>
                  <a:srgbClr val="FF0000"/>
                </a:solidFill>
                <a:latin typeface="Garamond" panose="02020404030301010803" pitchFamily="18" charset="0"/>
              </a:rPr>
              <a:t>- </a:t>
            </a: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Definizione di "</a:t>
            </a:r>
            <a:r>
              <a:rPr lang="it-IT" sz="1200" i="1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Crowdfunding</a:t>
            </a: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" - 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1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42900" y="1273718"/>
            <a:ext cx="619852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100" dirty="0" smtClean="0">
                <a:latin typeface="Garamond" panose="02020404030301010803" pitchFamily="18" charset="0"/>
              </a:rPr>
              <a:t>L'</a:t>
            </a:r>
            <a:r>
              <a:rPr lang="it-IT" sz="1100" i="1" dirty="0" smtClean="0">
                <a:latin typeface="Garamond" panose="02020404030301010803" pitchFamily="18" charset="0"/>
              </a:rPr>
              <a:t>Equity Crowdfunding </a:t>
            </a:r>
            <a:r>
              <a:rPr lang="it-IT" sz="1100" dirty="0" smtClean="0">
                <a:latin typeface="Garamond" panose="02020404030301010803" pitchFamily="18" charset="0"/>
              </a:rPr>
              <a:t>rappresenta un modello di </a:t>
            </a:r>
            <a:r>
              <a:rPr lang="it-IT" sz="1100" i="1" dirty="0" smtClean="0">
                <a:latin typeface="Garamond" panose="02020404030301010803" pitchFamily="18" charset="0"/>
              </a:rPr>
              <a:t>crowdfunding</a:t>
            </a:r>
            <a:r>
              <a:rPr lang="it-IT" sz="1100" dirty="0" smtClean="0">
                <a:latin typeface="Garamond" panose="02020404030301010803" pitchFamily="18" charset="0"/>
              </a:rPr>
              <a:t> in cui 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chiunque</a:t>
            </a:r>
            <a:r>
              <a:rPr lang="it-IT" sz="1100" dirty="0" smtClean="0">
                <a:latin typeface="Garamond" panose="02020404030301010803" pitchFamily="18" charset="0"/>
              </a:rPr>
              <a:t> può investire in una impresa che pubblica, su una 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piattaforma online</a:t>
            </a:r>
            <a:r>
              <a:rPr lang="it-IT" sz="1100" dirty="0" smtClean="0">
                <a:latin typeface="Garamond" panose="02020404030301010803" pitchFamily="18" charset="0"/>
              </a:rPr>
              <a:t> specializzata, una campagna di 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raccolta fondi</a:t>
            </a:r>
            <a:r>
              <a:rPr lang="it-IT" sz="1100" dirty="0" smtClean="0">
                <a:latin typeface="Garamond" panose="02020404030301010803" pitchFamily="18" charset="0"/>
              </a:rPr>
              <a:t>.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100" dirty="0" smtClean="0">
                <a:latin typeface="Garamond" panose="02020404030301010803" pitchFamily="18" charset="0"/>
              </a:rPr>
              <a:t> La campagna ha una 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durata limitata</a:t>
            </a:r>
            <a:r>
              <a:rPr lang="it-IT" sz="1100" dirty="0" smtClean="0">
                <a:latin typeface="Garamond" panose="02020404030301010803" pitchFamily="18" charset="0"/>
              </a:rPr>
              <a:t> e un 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importo</a:t>
            </a:r>
            <a:r>
              <a:rPr lang="it-IT" sz="1100" dirty="0" smtClean="0">
                <a:latin typeface="Garamond" panose="02020404030301010803" pitchFamily="18" charset="0"/>
              </a:rPr>
              <a:t> di fondi da raccogliere già 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determinato</a:t>
            </a:r>
            <a:r>
              <a:rPr lang="it-IT" sz="1100" dirty="0" smtClean="0">
                <a:latin typeface="Garamond" panose="02020404030301010803" pitchFamily="18" charset="0"/>
              </a:rPr>
              <a:t>. Qualora venga raggiunto tale obiettivo, gli investitori entreranno nel capitale sociale condividendo con i soci il </a:t>
            </a:r>
            <a:r>
              <a:rPr lang="it-IT" sz="11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rischio d'impresa</a:t>
            </a:r>
            <a:r>
              <a:rPr lang="it-IT" sz="1100" dirty="0" smtClean="0">
                <a:latin typeface="Garamond" panose="02020404030301010803" pitchFamily="18" charset="0"/>
              </a:rPr>
              <a:t>. Al contrario, gli investitori riceveranno la somma investita in caso di mancato raggiungimento dell'obiettivo.    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100" dirty="0" smtClean="0">
                <a:latin typeface="Garamond" panose="02020404030301010803" pitchFamily="18" charset="0"/>
              </a:rPr>
              <a:t> Obiettivo dell’investitore:</a:t>
            </a:r>
            <a:endParaRPr lang="it-IT" sz="1100" dirty="0"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Equity Crowdfunding</a:t>
            </a:r>
            <a:r>
              <a:rPr lang="it-IT" sz="1350" i="1" dirty="0" smtClean="0">
                <a:latin typeface="Garamond" panose="02020404030301010803" pitchFamily="18" charset="0"/>
              </a:rPr>
              <a:t> </a:t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Definizione e caratteristiche principali - 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548680" y="3579862"/>
            <a:ext cx="2520280" cy="108012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latin typeface="Garamond" panose="02020404030301010803" pitchFamily="18" charset="0"/>
              </a:rPr>
              <a:t>eventuali futuri </a:t>
            </a:r>
            <a:r>
              <a:rPr lang="it-IT" sz="16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dividendi</a:t>
            </a:r>
            <a:r>
              <a:rPr lang="it-IT" sz="1600" dirty="0" smtClean="0">
                <a:latin typeface="Garamond" panose="02020404030301010803" pitchFamily="18" charset="0"/>
              </a:rPr>
              <a:t> </a:t>
            </a:r>
            <a:endParaRPr lang="it-IT" sz="1600" dirty="0">
              <a:latin typeface="Garamond" panose="02020404030301010803" pitchFamily="18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663904" y="3579862"/>
            <a:ext cx="2520280" cy="108012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Garamond" panose="02020404030301010803" pitchFamily="18" charset="0"/>
              </a:rPr>
              <a:t> </a:t>
            </a:r>
            <a:r>
              <a:rPr lang="it-IT" sz="1600" b="1" i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capital gain</a:t>
            </a:r>
            <a:r>
              <a:rPr lang="it-IT" sz="1600" dirty="0" smtClean="0">
                <a:latin typeface="Garamond" panose="02020404030301010803" pitchFamily="18" charset="0"/>
              </a:rPr>
              <a:t> a seguito di vendita della partecipazione societaria</a:t>
            </a:r>
            <a:endParaRPr lang="it-IT" sz="1600" dirty="0">
              <a:latin typeface="Garamond" panose="02020404030301010803" pitchFamily="18" charset="0"/>
            </a:endParaRPr>
          </a:p>
        </p:txBody>
      </p:sp>
      <p:cxnSp>
        <p:nvCxnSpPr>
          <p:cNvPr id="4" name="Connettore 2 3"/>
          <p:cNvCxnSpPr/>
          <p:nvPr/>
        </p:nvCxnSpPr>
        <p:spPr>
          <a:xfrm>
            <a:off x="1484784" y="2824231"/>
            <a:ext cx="0" cy="7112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1484784" y="2824231"/>
            <a:ext cx="2110832" cy="7933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42900" y="1273718"/>
            <a:ext cx="61985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4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4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Il </a:t>
            </a:r>
            <a:r>
              <a:rPr lang="it-IT" sz="1400" i="1" dirty="0">
                <a:solidFill>
                  <a:prstClr val="black"/>
                </a:solidFill>
                <a:latin typeface="Garamond" panose="02020404030301010803" pitchFamily="18" charset="0"/>
              </a:rPr>
              <a:t>Crowdfunding</a:t>
            </a:r>
            <a:r>
              <a:rPr lang="it-IT" sz="1400" dirty="0">
                <a:solidFill>
                  <a:prstClr val="black"/>
                </a:solidFill>
                <a:latin typeface="Garamond" panose="02020404030301010803" pitchFamily="18" charset="0"/>
              </a:rPr>
              <a:t>, nelle sue varie forme, rappresenta dunque uno </a:t>
            </a:r>
            <a:r>
              <a:rPr lang="it-IT" sz="1400" b="1" dirty="0">
                <a:solidFill>
                  <a:srgbClr val="0070C0"/>
                </a:solidFill>
                <a:latin typeface="Garamond" panose="02020404030301010803" pitchFamily="18" charset="0"/>
              </a:rPr>
              <a:t>strumento</a:t>
            </a:r>
            <a:r>
              <a:rPr lang="it-IT" sz="1400" dirty="0">
                <a:solidFill>
                  <a:prstClr val="black"/>
                </a:solidFill>
                <a:latin typeface="Garamond" panose="02020404030301010803" pitchFamily="18" charset="0"/>
              </a:rPr>
              <a:t> che consente di </a:t>
            </a:r>
            <a:r>
              <a:rPr lang="it-IT" sz="1400" b="1" dirty="0">
                <a:solidFill>
                  <a:srgbClr val="0070C0"/>
                </a:solidFill>
                <a:latin typeface="Garamond" panose="02020404030301010803" pitchFamily="18" charset="0"/>
              </a:rPr>
              <a:t>ovviare</a:t>
            </a:r>
            <a:r>
              <a:rPr lang="it-IT" sz="1400" dirty="0">
                <a:solidFill>
                  <a:prstClr val="black"/>
                </a:solidFill>
                <a:latin typeface="Garamond" panose="02020404030301010803" pitchFamily="18" charset="0"/>
              </a:rPr>
              <a:t> alla </a:t>
            </a:r>
            <a:r>
              <a:rPr lang="it-IT" sz="1400" b="1" dirty="0">
                <a:solidFill>
                  <a:srgbClr val="0070C0"/>
                </a:solidFill>
                <a:latin typeface="Garamond" panose="02020404030301010803" pitchFamily="18" charset="0"/>
              </a:rPr>
              <a:t>difficoltà</a:t>
            </a:r>
            <a:r>
              <a:rPr lang="it-IT" sz="1400" dirty="0">
                <a:solidFill>
                  <a:prstClr val="black"/>
                </a:solidFill>
                <a:latin typeface="Garamond" panose="02020404030301010803" pitchFamily="18" charset="0"/>
              </a:rPr>
              <a:t> delle imprese di </a:t>
            </a:r>
            <a:r>
              <a:rPr lang="it-IT" sz="1400" b="1" dirty="0">
                <a:solidFill>
                  <a:srgbClr val="0070C0"/>
                </a:solidFill>
                <a:latin typeface="Garamond" panose="02020404030301010803" pitchFamily="18" charset="0"/>
              </a:rPr>
              <a:t>accedere al </a:t>
            </a:r>
            <a:r>
              <a:rPr lang="it-IT" sz="14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credito </a:t>
            </a:r>
            <a:r>
              <a:rPr lang="it-IT" sz="1400" dirty="0" smtClean="0">
                <a:latin typeface="Garamond" panose="02020404030301010803" pitchFamily="18" charset="0"/>
              </a:rPr>
              <a:t>nelle forme tradizionali</a:t>
            </a:r>
            <a:r>
              <a:rPr lang="it-IT" sz="14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, </a:t>
            </a:r>
            <a:r>
              <a:rPr lang="it-IT" sz="1400" dirty="0">
                <a:solidFill>
                  <a:prstClr val="black"/>
                </a:solidFill>
                <a:latin typeface="Garamond" panose="02020404030301010803" pitchFamily="18" charset="0"/>
              </a:rPr>
              <a:t>soprattutto negli ultimi anni a causa della crisi economica. </a:t>
            </a:r>
            <a:endParaRPr lang="it-IT" sz="14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4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4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L’Italia </a:t>
            </a:r>
            <a:r>
              <a:rPr lang="it-IT" sz="1400" dirty="0">
                <a:solidFill>
                  <a:prstClr val="black"/>
                </a:solidFill>
                <a:latin typeface="Garamond" panose="02020404030301010803" pitchFamily="18" charset="0"/>
              </a:rPr>
              <a:t>rappresenta il primo Paese europeo che si </a:t>
            </a:r>
            <a:r>
              <a:rPr lang="it-IT" sz="14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è dotato di una disciplina specifica in materia di </a:t>
            </a:r>
            <a:r>
              <a:rPr lang="it-IT" sz="1400" i="1" dirty="0">
                <a:solidFill>
                  <a:prstClr val="black"/>
                </a:solidFill>
                <a:latin typeface="Garamond" panose="02020404030301010803" pitchFamily="18" charset="0"/>
              </a:rPr>
              <a:t>Equity Crowdfunding</a:t>
            </a:r>
            <a:r>
              <a:rPr lang="it-IT" sz="1400" dirty="0">
                <a:solidFill>
                  <a:prstClr val="black"/>
                </a:solidFill>
                <a:latin typeface="Garamond" panose="02020404030301010803" pitchFamily="18" charset="0"/>
              </a:rPr>
              <a:t>, sebbene quest’ultima sia stata modificata </a:t>
            </a:r>
            <a:r>
              <a:rPr lang="it-IT" sz="14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più volte (sia dal Legislatore che dalla Consob). </a:t>
            </a:r>
          </a:p>
          <a:p>
            <a:pPr algn="just"/>
            <a:endParaRPr lang="it-IT" sz="14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4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Le modifiche apportate sono tese essenzialmente ad ampliare la platea di soggetti che possano accedere all’</a:t>
            </a:r>
            <a:r>
              <a:rPr lang="it-IT" sz="1400" i="1" dirty="0" err="1" smtClean="0">
                <a:solidFill>
                  <a:prstClr val="black"/>
                </a:solidFill>
                <a:latin typeface="Garamond" panose="02020404030301010803" pitchFamily="18" charset="0"/>
              </a:rPr>
              <a:t>Equity</a:t>
            </a:r>
            <a:r>
              <a:rPr lang="it-IT" sz="1400" i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 Crowdfunding</a:t>
            </a:r>
            <a:r>
              <a:rPr lang="it-IT" sz="14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e a semplificare il processo di sottoscrizione.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4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1400" dirty="0"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Equity Crowdfunding</a:t>
            </a:r>
            <a:r>
              <a:rPr lang="it-IT" sz="1350" i="1" dirty="0" smtClean="0">
                <a:latin typeface="Garamond" panose="02020404030301010803" pitchFamily="18" charset="0"/>
              </a:rPr>
              <a:t> </a:t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Utilità -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0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160727" lvl="0" indent="-160727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it-IT" sz="12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Tutela dell’investitore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particolarmente robusta: previsti diversi strumenti.</a:t>
            </a:r>
          </a:p>
          <a:p>
            <a:endParaRPr lang="it-IT" dirty="0" smtClean="0">
              <a:latin typeface="Garamond" panose="02020404030301010803" pitchFamily="18" charset="0"/>
            </a:endParaRPr>
          </a:p>
          <a:p>
            <a:pPr marL="160727" indent="-160727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Questionario MIFID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: al 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di sopra di una soglia minima si applicano le garanzie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della «</a:t>
            </a:r>
            <a:r>
              <a:rPr lang="it-IT" sz="1200" i="1" dirty="0" err="1" smtClean="0">
                <a:solidFill>
                  <a:prstClr val="black"/>
                </a:solidFill>
                <a:latin typeface="Garamond" panose="02020404030301010803" pitchFamily="18" charset="0"/>
              </a:rPr>
              <a:t>Markets</a:t>
            </a:r>
            <a:r>
              <a:rPr lang="it-IT" sz="1200" i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 in  Financial </a:t>
            </a:r>
            <a:r>
              <a:rPr lang="it-IT" sz="1200" i="1" dirty="0">
                <a:solidFill>
                  <a:prstClr val="black"/>
                </a:solidFill>
                <a:latin typeface="Garamond" panose="02020404030301010803" pitchFamily="18" charset="0"/>
              </a:rPr>
              <a:t>I</a:t>
            </a:r>
            <a:r>
              <a:rPr lang="it-IT" sz="1200" i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nstruments Directive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» (MIFID): </a:t>
            </a:r>
          </a:p>
          <a:p>
            <a:pPr lvl="1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è possibile procedere all’investimento solamente se il </a:t>
            </a:r>
            <a:r>
              <a:rPr lang="it-IT" sz="1200" dirty="0" smtClean="0">
                <a:latin typeface="Garamond" panose="02020404030301010803" pitchFamily="18" charset="0"/>
              </a:rPr>
              <a:t>questionario MIFID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lo considera coerente con il profilo dell’investitore;  </a:t>
            </a:r>
          </a:p>
          <a:p>
            <a:pPr lvl="1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l’investitore 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è tenuto a riflettere e a compilare una serie di questionari dai quali risulti che ha </a:t>
            </a:r>
            <a:r>
              <a:rPr lang="it-IT" sz="1200" dirty="0">
                <a:solidFill>
                  <a:srgbClr val="0070C0"/>
                </a:solidFill>
                <a:latin typeface="Garamond" panose="02020404030301010803" pitchFamily="18" charset="0"/>
              </a:rPr>
              <a:t>compreso la rischiosità dell’iniziativa 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nei suoi vari profili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.</a:t>
            </a:r>
          </a:p>
          <a:p>
            <a:pPr marL="201801" lvl="1" indent="0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None/>
            </a:pPr>
            <a:endParaRPr lang="it-IT" sz="12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marL="160727" lvl="0" indent="-160727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Revoca dell’ordine di adesione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: esercitabile qualora, tra 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il momento di adesione all’offerta e quello in cui essa è definitivamente chiusa,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sopravvenga un </a:t>
            </a:r>
            <a:r>
              <a:rPr lang="it-IT" sz="1200" dirty="0">
                <a:solidFill>
                  <a:srgbClr val="0070C0"/>
                </a:solidFill>
                <a:latin typeface="Garamond" panose="02020404030301010803" pitchFamily="18" charset="0"/>
              </a:rPr>
              <a:t>fatto nuovo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 o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sia rilevato un </a:t>
            </a:r>
            <a:r>
              <a:rPr lang="it-IT" sz="1200" dirty="0">
                <a:solidFill>
                  <a:srgbClr val="0070C0"/>
                </a:solidFill>
                <a:latin typeface="Garamond" panose="02020404030301010803" pitchFamily="18" charset="0"/>
              </a:rPr>
              <a:t>errore materiale circa le informazioni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 presentate sul sito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web</a:t>
            </a:r>
          </a:p>
          <a:p>
            <a:pPr lvl="1" algn="just" defTabSz="914400" eaLnBrk="1" hangingPunct="1">
              <a:lnSpc>
                <a:spcPct val="100000"/>
              </a:lnSpc>
              <a:spcAft>
                <a:spcPts val="0"/>
              </a:spcAft>
              <a:buClrTx/>
            </a:pP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entro 7 giorni dalla data in cui le nuove informazioni sono state portate a conoscenza degli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investitori;</a:t>
            </a:r>
          </a:p>
          <a:p>
            <a:pPr lvl="1" algn="just" defTabSz="914400" eaLnBrk="1" hangingPunct="1">
              <a:lnSpc>
                <a:spcPct val="100000"/>
              </a:lnSpc>
              <a:spcAft>
                <a:spcPts val="0"/>
              </a:spcAft>
              <a:buClrTx/>
            </a:pP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dai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soli </a:t>
            </a:r>
            <a:r>
              <a:rPr lang="it-IT" sz="1200" dirty="0">
                <a:latin typeface="Garamond" panose="02020404030301010803" pitchFamily="18" charset="0"/>
              </a:rPr>
              <a:t>investitori non </a:t>
            </a:r>
            <a:r>
              <a:rPr lang="it-IT" sz="1200" dirty="0" smtClean="0">
                <a:latin typeface="Garamond" panose="02020404030301010803" pitchFamily="18" charset="0"/>
              </a:rPr>
              <a:t>professionali,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dalle 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fondazioni bancarie e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dagli 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incubatori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certificati.</a:t>
            </a: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1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914400"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1400" i="1" dirty="0" err="1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Equity</a:t>
            </a: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lang="it-IT" sz="1400" i="1" dirty="0" err="1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Crowdfunding</a:t>
            </a:r>
            <a: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1200" i="1" dirty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+mn-cs"/>
              </a:rPr>
              <a:t>- Protezione degli investitori </a:t>
            </a: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+mn-cs"/>
              </a:rPr>
              <a:t>- (</a:t>
            </a:r>
            <a:r>
              <a:rPr lang="it-IT" sz="1200" i="1" dirty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+mn-cs"/>
              </a:rPr>
              <a:t>S</a:t>
            </a: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+mn-cs"/>
              </a:rPr>
              <a:t>egue)</a:t>
            </a:r>
            <a:b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endParaRPr lang="it-IT" sz="1400" i="1" dirty="0">
              <a:solidFill>
                <a:srgbClr val="00B050"/>
              </a:solidFill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299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160727" indent="-160727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it-IT" sz="1200" b="1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160727" indent="-160727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Recesso dall’ordine di adesione</a:t>
            </a:r>
            <a:r>
              <a:rPr lang="it-IT" sz="1200" dirty="0">
                <a:latin typeface="Garamond" panose="02020404030301010803" pitchFamily="18" charset="0"/>
              </a:rPr>
              <a:t>:</a:t>
            </a:r>
            <a:r>
              <a:rPr lang="it-IT" sz="1200" dirty="0" smtClean="0">
                <a:latin typeface="Garamond" panose="02020404030301010803" pitchFamily="18" charset="0"/>
              </a:rPr>
              <a:t> il </a:t>
            </a:r>
            <a:r>
              <a:rPr lang="it-IT" sz="1200" dirty="0">
                <a:latin typeface="Garamond" panose="02020404030301010803" pitchFamily="18" charset="0"/>
              </a:rPr>
              <a:t>gestore della piattaforma web </a:t>
            </a:r>
            <a:r>
              <a:rPr lang="it-IT" sz="1200" dirty="0" smtClean="0">
                <a:latin typeface="Garamond" panose="02020404030301010803" pitchFamily="18" charset="0"/>
              </a:rPr>
              <a:t>deve “assicurare</a:t>
            </a:r>
            <a:r>
              <a:rPr lang="it-IT" sz="1200" dirty="0">
                <a:latin typeface="Garamond" panose="02020404030301010803" pitchFamily="18" charset="0"/>
              </a:rPr>
              <a:t>” </a:t>
            </a:r>
            <a:r>
              <a:rPr lang="it-IT" sz="1200" dirty="0">
                <a:solidFill>
                  <a:srgbClr val="0070C0"/>
                </a:solidFill>
                <a:latin typeface="Garamond" panose="02020404030301010803" pitchFamily="18" charset="0"/>
              </a:rPr>
              <a:t>agli investitori non professionali</a:t>
            </a:r>
            <a:r>
              <a:rPr lang="it-IT" sz="1200" dirty="0">
                <a:latin typeface="Garamond" panose="02020404030301010803" pitchFamily="18" charset="0"/>
              </a:rPr>
              <a:t> un diritto di recesso “dall’ordine di adesione” </a:t>
            </a:r>
            <a:r>
              <a:rPr lang="it-IT" sz="1200" dirty="0" smtClean="0">
                <a:latin typeface="Garamond" panose="02020404030301010803" pitchFamily="18" charset="0"/>
              </a:rPr>
              <a:t>immotivato </a:t>
            </a:r>
            <a:r>
              <a:rPr lang="it-IT" sz="1200" dirty="0">
                <a:latin typeface="Garamond" panose="02020404030301010803" pitchFamily="18" charset="0"/>
              </a:rPr>
              <a:t>e senza alcuna </a:t>
            </a:r>
            <a:r>
              <a:rPr lang="it-IT" sz="1200" dirty="0" smtClean="0">
                <a:latin typeface="Garamond" panose="02020404030301010803" pitchFamily="18" charset="0"/>
              </a:rPr>
              <a:t>spesa</a:t>
            </a:r>
            <a:r>
              <a:rPr lang="it-IT" sz="1200" dirty="0">
                <a:latin typeface="Garamond" panose="02020404030301010803" pitchFamily="18" charset="0"/>
              </a:rPr>
              <a:t>, </a:t>
            </a:r>
            <a:r>
              <a:rPr lang="it-IT" sz="1200" dirty="0" smtClean="0">
                <a:latin typeface="Garamond" panose="02020404030301010803" pitchFamily="18" charset="0"/>
              </a:rPr>
              <a:t>esercitabile </a:t>
            </a:r>
            <a:r>
              <a:rPr lang="it-IT" sz="12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entro sette </a:t>
            </a:r>
            <a:r>
              <a:rPr lang="it-IT" sz="1200" dirty="0">
                <a:solidFill>
                  <a:srgbClr val="0070C0"/>
                </a:solidFill>
                <a:latin typeface="Garamond" panose="02020404030301010803" pitchFamily="18" charset="0"/>
              </a:rPr>
              <a:t>giorni </a:t>
            </a:r>
            <a:r>
              <a:rPr lang="it-IT" sz="12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dall’ordine</a:t>
            </a:r>
            <a:r>
              <a:rPr lang="it-IT" sz="1200" dirty="0">
                <a:latin typeface="Garamond" panose="02020404030301010803" pitchFamily="18" charset="0"/>
              </a:rPr>
              <a:t>. </a:t>
            </a:r>
            <a:r>
              <a:rPr lang="it-IT" sz="1200" dirty="0" smtClean="0">
                <a:latin typeface="Garamond" panose="02020404030301010803" pitchFamily="18" charset="0"/>
              </a:rPr>
              <a:t>Tecnicamente, </a:t>
            </a:r>
            <a:r>
              <a:rPr lang="it-IT" sz="12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deve essere la società </a:t>
            </a:r>
            <a:r>
              <a:rPr lang="it-IT" sz="1200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target</a:t>
            </a:r>
            <a:r>
              <a:rPr lang="it-IT" sz="12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 ad </a:t>
            </a:r>
            <a:r>
              <a:rPr lang="it-IT" sz="1200" dirty="0">
                <a:solidFill>
                  <a:srgbClr val="0070C0"/>
                </a:solidFill>
                <a:latin typeface="Garamond" panose="02020404030301010803" pitchFamily="18" charset="0"/>
              </a:rPr>
              <a:t>accordare il diritto di </a:t>
            </a:r>
            <a:r>
              <a:rPr lang="it-IT" sz="12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recesso</a:t>
            </a:r>
            <a:r>
              <a:rPr lang="it-IT" sz="1200" dirty="0" smtClean="0">
                <a:latin typeface="Garamond" panose="02020404030301010803" pitchFamily="18" charset="0"/>
              </a:rPr>
              <a:t>.</a:t>
            </a:r>
          </a:p>
          <a:p>
            <a:pPr marL="160727" indent="-160727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it-IT" sz="1200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160727" indent="-160727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it-IT" sz="12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160727" indent="-160727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it-IT" sz="12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Recesso ai sensi del Codice del Consumo</a:t>
            </a:r>
            <a:r>
              <a:rPr lang="it-IT" sz="1200" dirty="0" smtClean="0">
                <a:solidFill>
                  <a:srgbClr val="2A002B"/>
                </a:solidFill>
                <a:latin typeface="Garamond" panose="02020404030301010803" pitchFamily="18" charset="0"/>
              </a:rPr>
              <a:t>:</a:t>
            </a: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it-IT" sz="12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sospensione degli effetti del contratto </a:t>
            </a:r>
            <a:r>
              <a:rPr lang="it-IT" sz="1200" dirty="0" smtClean="0">
                <a:latin typeface="Garamond" panose="02020404030301010803" pitchFamily="18" charset="0"/>
              </a:rPr>
              <a:t>concluso via internet per un periodo </a:t>
            </a:r>
            <a:r>
              <a:rPr lang="it-IT" sz="1200" dirty="0">
                <a:latin typeface="Garamond" panose="02020404030301010803" pitchFamily="18" charset="0"/>
              </a:rPr>
              <a:t>di </a:t>
            </a:r>
            <a:r>
              <a:rPr lang="it-IT" sz="1200" dirty="0">
                <a:solidFill>
                  <a:srgbClr val="0070C0"/>
                </a:solidFill>
                <a:latin typeface="Garamond" panose="02020404030301010803" pitchFamily="18" charset="0"/>
              </a:rPr>
              <a:t>14 giorni</a:t>
            </a:r>
            <a:r>
              <a:rPr lang="it-IT" sz="1200" dirty="0" smtClean="0">
                <a:latin typeface="Garamond" panose="02020404030301010803" pitchFamily="18" charset="0"/>
              </a:rPr>
              <a:t>, decorrenti</a:t>
            </a:r>
            <a:r>
              <a:rPr lang="it-IT" sz="12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dalla 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data di conclusione del contratto o dalla data in cui il cliente riceve l’informativa sulle condizioni contrattuali, se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successiva. 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In questo periodo di sospensione,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l’investitore/consumatore può 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recedere dal contratto di investimento senza fornire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motivo 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e </a:t>
            </a:r>
            <a:r>
              <a:rPr lang="it-IT" sz="12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senza penali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.</a:t>
            </a: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914400"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1400" i="1" dirty="0" err="1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Equity</a:t>
            </a: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lang="it-IT" sz="1400" i="1" dirty="0" err="1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Crowdfunding</a:t>
            </a:r>
            <a: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1200" i="1" dirty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+mn-cs"/>
              </a:rPr>
              <a:t>- Protezione degli investitori </a:t>
            </a: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+mn-cs"/>
              </a:rPr>
              <a:t>- </a:t>
            </a:r>
            <a:r>
              <a:rPr lang="it-IT" sz="1200" i="1" dirty="0">
                <a:solidFill>
                  <a:srgbClr val="FF0000"/>
                </a:solidFill>
                <a:latin typeface="Garamond" panose="02020404030301010803" pitchFamily="18" charset="0"/>
              </a:rPr>
              <a:t>(Segue)</a:t>
            </a:r>
            <a:r>
              <a:rPr lang="it-IT" sz="1200" i="1" dirty="0">
                <a:solidFill>
                  <a:srgbClr val="00B050"/>
                </a:solidFill>
                <a:latin typeface="Garamond" panose="02020404030301010803" pitchFamily="18" charset="0"/>
              </a:rPr>
              <a:t/>
            </a:r>
            <a:br>
              <a:rPr lang="it-IT" sz="1200" i="1" dirty="0">
                <a:solidFill>
                  <a:srgbClr val="00B050"/>
                </a:solidFill>
                <a:latin typeface="Garamond" panose="02020404030301010803" pitchFamily="18" charset="0"/>
              </a:rPr>
            </a:br>
            <a:r>
              <a:rPr lang="it-IT" sz="12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2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endParaRPr lang="it-IT" sz="1400" i="1" dirty="0">
              <a:solidFill>
                <a:srgbClr val="00B050"/>
              </a:solidFill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011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244270" y="2250918"/>
            <a:ext cx="4371975" cy="11309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350"/>
              </a:spcAft>
            </a:pPr>
            <a:r>
              <a:rPr lang="it-IT" b="1" i="1" dirty="0" smtClean="0">
                <a:latin typeface="Garamond" pitchFamily="18" charset="0"/>
              </a:rPr>
              <a:t>Fondo di Garanzia per le PMI </a:t>
            </a:r>
            <a:endParaRPr lang="it-IT" b="1" i="1" dirty="0">
              <a:latin typeface="Garamond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9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1"/>
          </p:nvPr>
        </p:nvSpPr>
        <p:spPr>
          <a:xfrm>
            <a:off x="363258" y="1056150"/>
            <a:ext cx="6146031" cy="3891864"/>
          </a:xfrm>
        </p:spPr>
        <p:txBody>
          <a:bodyPr/>
          <a:lstStyle/>
          <a:p>
            <a:pPr marL="0" indent="0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</a:pPr>
            <a:endParaRPr lang="it-IT" sz="1200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160727" indent="-160727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Partecipazione di soggetti «qualificati»</a:t>
            </a:r>
            <a:r>
              <a:rPr lang="it-IT" sz="1200" dirty="0" smtClean="0">
                <a:latin typeface="Garamond" panose="02020404030301010803" pitchFamily="18" charset="0"/>
              </a:rPr>
              <a:t>: ai </a:t>
            </a:r>
            <a:r>
              <a:rPr lang="it-IT" sz="1200" dirty="0">
                <a:latin typeface="Garamond" panose="02020404030301010803" pitchFamily="18" charset="0"/>
              </a:rPr>
              <a:t>fini del perfezionamento dell'offerta sul portale, il gestore </a:t>
            </a:r>
            <a:r>
              <a:rPr lang="it-IT" sz="1200" dirty="0" smtClean="0">
                <a:latin typeface="Garamond" panose="02020404030301010803" pitchFamily="18" charset="0"/>
              </a:rPr>
              <a:t>verifica che </a:t>
            </a:r>
            <a:r>
              <a:rPr lang="it-IT" sz="1200" dirty="0">
                <a:latin typeface="Garamond" panose="02020404030301010803" pitchFamily="18" charset="0"/>
              </a:rPr>
              <a:t>una </a:t>
            </a:r>
            <a:r>
              <a:rPr lang="it-IT" sz="1200" dirty="0">
                <a:solidFill>
                  <a:srgbClr val="0070C0"/>
                </a:solidFill>
                <a:latin typeface="Garamond" panose="02020404030301010803" pitchFamily="18" charset="0"/>
              </a:rPr>
              <a:t>quota almeno pari al 5% degli strumenti finanziari offerti </a:t>
            </a:r>
            <a:r>
              <a:rPr lang="it-IT" sz="1200" dirty="0" smtClean="0">
                <a:latin typeface="Garamond" panose="02020404030301010803" pitchFamily="18" charset="0"/>
              </a:rPr>
              <a:t>sia stata </a:t>
            </a:r>
            <a:r>
              <a:rPr lang="it-IT" sz="1200" dirty="0">
                <a:latin typeface="Garamond" panose="02020404030301010803" pitchFamily="18" charset="0"/>
              </a:rPr>
              <a:t>sottoscritta da investitori professionali o da fondazioni bancarie </a:t>
            </a:r>
            <a:r>
              <a:rPr lang="it-IT" sz="1200" dirty="0" smtClean="0">
                <a:latin typeface="Garamond" panose="02020404030301010803" pitchFamily="18" charset="0"/>
              </a:rPr>
              <a:t>o da </a:t>
            </a:r>
            <a:r>
              <a:rPr lang="it-IT" sz="1200" dirty="0">
                <a:latin typeface="Garamond" panose="02020404030301010803" pitchFamily="18" charset="0"/>
              </a:rPr>
              <a:t>incubatori di </a:t>
            </a:r>
            <a:r>
              <a:rPr lang="it-IT" sz="1200" i="1" dirty="0">
                <a:latin typeface="Garamond" panose="02020404030301010803" pitchFamily="18" charset="0"/>
              </a:rPr>
              <a:t>start-up</a:t>
            </a:r>
            <a:r>
              <a:rPr lang="it-IT" sz="1200" dirty="0">
                <a:latin typeface="Garamond" panose="02020404030301010803" pitchFamily="18" charset="0"/>
              </a:rPr>
              <a:t> innovative </a:t>
            </a:r>
            <a:r>
              <a:rPr lang="it-IT" sz="1200" dirty="0" smtClean="0">
                <a:latin typeface="Garamond" panose="02020404030301010803" pitchFamily="18" charset="0"/>
              </a:rPr>
              <a:t>o </a:t>
            </a:r>
            <a:r>
              <a:rPr lang="it-IT" sz="1200" dirty="0">
                <a:latin typeface="Garamond" panose="02020404030301010803" pitchFamily="18" charset="0"/>
              </a:rPr>
              <a:t>da investitori a supporto </a:t>
            </a:r>
            <a:r>
              <a:rPr lang="it-IT" sz="1200" dirty="0" smtClean="0">
                <a:latin typeface="Garamond" panose="02020404030301010803" pitchFamily="18" charset="0"/>
              </a:rPr>
              <a:t>dell’innovazione </a:t>
            </a:r>
            <a:r>
              <a:rPr lang="it-IT" sz="1200" dirty="0">
                <a:latin typeface="Garamond" panose="02020404030301010803" pitchFamily="18" charset="0"/>
              </a:rPr>
              <a:t>aventi un valore </a:t>
            </a:r>
            <a:r>
              <a:rPr lang="it-IT" sz="1200" dirty="0" smtClean="0">
                <a:latin typeface="Garamond" panose="02020404030301010803" pitchFamily="18" charset="0"/>
              </a:rPr>
              <a:t>del portafoglio </a:t>
            </a:r>
            <a:r>
              <a:rPr lang="it-IT" sz="1200" dirty="0">
                <a:latin typeface="Garamond" panose="02020404030301010803" pitchFamily="18" charset="0"/>
              </a:rPr>
              <a:t>di strumenti </a:t>
            </a:r>
            <a:r>
              <a:rPr lang="it-IT" sz="1200" dirty="0" smtClean="0">
                <a:latin typeface="Garamond" panose="02020404030301010803" pitchFamily="18" charset="0"/>
              </a:rPr>
              <a:t>finanziari superiore </a:t>
            </a:r>
            <a:r>
              <a:rPr lang="it-IT" sz="1200" dirty="0">
                <a:latin typeface="Garamond" panose="02020404030301010803" pitchFamily="18" charset="0"/>
              </a:rPr>
              <a:t>a </a:t>
            </a:r>
            <a:r>
              <a:rPr lang="it-IT" sz="1200" dirty="0" smtClean="0">
                <a:latin typeface="Garamond" panose="02020404030301010803" pitchFamily="18" charset="0"/>
              </a:rPr>
              <a:t>500.000 Euro</a:t>
            </a:r>
            <a:r>
              <a:rPr lang="it-IT" sz="1200" dirty="0">
                <a:latin typeface="Garamond" panose="02020404030301010803" pitchFamily="18" charset="0"/>
              </a:rPr>
              <a:t>, in possesso </a:t>
            </a:r>
            <a:r>
              <a:rPr lang="it-IT" sz="1200" dirty="0" smtClean="0">
                <a:latin typeface="Garamond" panose="02020404030301010803" pitchFamily="18" charset="0"/>
              </a:rPr>
              <a:t>di determinati requisiti </a:t>
            </a:r>
            <a:r>
              <a:rPr lang="it-IT" sz="1200" dirty="0">
                <a:latin typeface="Garamond" panose="02020404030301010803" pitchFamily="18" charset="0"/>
              </a:rPr>
              <a:t>di </a:t>
            </a:r>
            <a:r>
              <a:rPr lang="it-IT" sz="1200" dirty="0" smtClean="0">
                <a:latin typeface="Garamond" panose="02020404030301010803" pitchFamily="18" charset="0"/>
              </a:rPr>
              <a:t>onorabilità e </a:t>
            </a:r>
            <a:r>
              <a:rPr lang="it-IT" sz="1200" dirty="0">
                <a:latin typeface="Garamond" panose="02020404030301010803" pitchFamily="18" charset="0"/>
              </a:rPr>
              <a:t>di almeno uno dei seguenti requisiti</a:t>
            </a:r>
            <a:r>
              <a:rPr lang="it-IT" sz="1200" dirty="0" smtClean="0">
                <a:latin typeface="Garamond" panose="02020404030301010803" pitchFamily="18" charset="0"/>
              </a:rPr>
              <a:t>:</a:t>
            </a:r>
            <a:endParaRPr lang="it-IT" sz="1200" dirty="0">
              <a:latin typeface="Garamond" panose="02020404030301010803" pitchFamily="18" charset="0"/>
            </a:endParaRPr>
          </a:p>
          <a:p>
            <a:pPr lvl="1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it-IT" sz="1200" dirty="0" smtClean="0">
                <a:latin typeface="Garamond" panose="02020404030301010803" pitchFamily="18" charset="0"/>
              </a:rPr>
              <a:t>aver </a:t>
            </a:r>
            <a:r>
              <a:rPr lang="it-IT" sz="1200" dirty="0">
                <a:latin typeface="Garamond" panose="02020404030301010803" pitchFamily="18" charset="0"/>
              </a:rPr>
              <a:t>effettuato, nell’ultimo biennio, almeno tre investimenti </a:t>
            </a:r>
            <a:r>
              <a:rPr lang="it-IT" sz="1200" dirty="0" smtClean="0">
                <a:latin typeface="Garamond" panose="02020404030301010803" pitchFamily="18" charset="0"/>
              </a:rPr>
              <a:t>nel capitale </a:t>
            </a:r>
            <a:r>
              <a:rPr lang="it-IT" sz="1200" dirty="0">
                <a:latin typeface="Garamond" panose="02020404030301010803" pitchFamily="18" charset="0"/>
              </a:rPr>
              <a:t>sociale o a titolo di finanziamento soci in </a:t>
            </a:r>
            <a:r>
              <a:rPr lang="it-IT" sz="1200" i="1" dirty="0" smtClean="0">
                <a:latin typeface="Garamond" panose="02020404030301010803" pitchFamily="18" charset="0"/>
              </a:rPr>
              <a:t>start-up</a:t>
            </a:r>
            <a:r>
              <a:rPr lang="it-IT" sz="1200" dirty="0" smtClean="0">
                <a:latin typeface="Garamond" panose="02020404030301010803" pitchFamily="18" charset="0"/>
              </a:rPr>
              <a:t> innovative </a:t>
            </a:r>
            <a:r>
              <a:rPr lang="it-IT" sz="1200" dirty="0">
                <a:latin typeface="Garamond" panose="02020404030301010803" pitchFamily="18" charset="0"/>
              </a:rPr>
              <a:t>o PMI innovative, ciascuno dei quali per un </a:t>
            </a:r>
            <a:r>
              <a:rPr lang="it-IT" sz="1200" dirty="0" smtClean="0">
                <a:latin typeface="Garamond" panose="02020404030301010803" pitchFamily="18" charset="0"/>
              </a:rPr>
              <a:t>importo almeno </a:t>
            </a:r>
            <a:r>
              <a:rPr lang="it-IT" sz="1200" dirty="0">
                <a:latin typeface="Garamond" panose="02020404030301010803" pitchFamily="18" charset="0"/>
              </a:rPr>
              <a:t>pari a </a:t>
            </a:r>
            <a:r>
              <a:rPr lang="it-IT" sz="1200" dirty="0" smtClean="0">
                <a:latin typeface="Garamond" panose="02020404030301010803" pitchFamily="18" charset="0"/>
              </a:rPr>
              <a:t>15.000 Euro;</a:t>
            </a:r>
          </a:p>
          <a:p>
            <a:pPr lvl="1" algn="just" defTabSz="914400" eaLnBrk="1" hangingPunct="1">
              <a:lnSpc>
                <a:spcPct val="100000"/>
              </a:lnSpc>
              <a:spcAft>
                <a:spcPts val="0"/>
              </a:spcAft>
              <a:buClrTx/>
            </a:pPr>
            <a:r>
              <a:rPr lang="it-IT" sz="1200" dirty="0" smtClean="0">
                <a:latin typeface="Garamond" panose="02020404030301010803" pitchFamily="18" charset="0"/>
              </a:rPr>
              <a:t>aver </a:t>
            </a:r>
            <a:r>
              <a:rPr lang="it-IT" sz="1200" dirty="0">
                <a:latin typeface="Garamond" panose="02020404030301010803" pitchFamily="18" charset="0"/>
              </a:rPr>
              <a:t>ricoperto, per almeno </a:t>
            </a:r>
            <a:r>
              <a:rPr lang="it-IT" sz="1200" dirty="0" smtClean="0">
                <a:latin typeface="Garamond" panose="02020404030301010803" pitchFamily="18" charset="0"/>
              </a:rPr>
              <a:t>12 mesi</a:t>
            </a:r>
            <a:r>
              <a:rPr lang="it-IT" sz="1200" dirty="0">
                <a:latin typeface="Garamond" panose="02020404030301010803" pitchFamily="18" charset="0"/>
              </a:rPr>
              <a:t>, la carica di </a:t>
            </a:r>
            <a:r>
              <a:rPr lang="it-IT" sz="1200" dirty="0" smtClean="0">
                <a:latin typeface="Garamond" panose="02020404030301010803" pitchFamily="18" charset="0"/>
              </a:rPr>
              <a:t>amministratore esecutivo </a:t>
            </a:r>
            <a:r>
              <a:rPr lang="it-IT" sz="1200" dirty="0">
                <a:latin typeface="Garamond" panose="02020404030301010803" pitchFamily="18" charset="0"/>
              </a:rPr>
              <a:t>in una start-up innovativa o PMI innovativa, </a:t>
            </a:r>
            <a:r>
              <a:rPr lang="it-IT" sz="1200" dirty="0" smtClean="0">
                <a:latin typeface="Garamond" panose="02020404030301010803" pitchFamily="18" charset="0"/>
              </a:rPr>
              <a:t>diversa dalla </a:t>
            </a:r>
            <a:r>
              <a:rPr lang="it-IT" sz="1200" dirty="0">
                <a:latin typeface="Garamond" panose="02020404030301010803" pitchFamily="18" charset="0"/>
              </a:rPr>
              <a:t>società </a:t>
            </a:r>
            <a:r>
              <a:rPr lang="it-IT" sz="1200" dirty="0" smtClean="0">
                <a:latin typeface="Garamond" panose="02020404030301010803" pitchFamily="18" charset="0"/>
              </a:rPr>
              <a:t>offerente.</a:t>
            </a:r>
            <a:endParaRPr lang="it-IT" sz="1200" dirty="0" smtClean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160727" indent="-160727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endParaRPr lang="it-IT" sz="1200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marL="160727" indent="-160727" algn="just" defTabSz="914400" eaLnBrk="1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Diritto di recesso del socio o di co-vendita della partecipazione</a:t>
            </a:r>
            <a:r>
              <a:rPr lang="it-IT" sz="1200" dirty="0" smtClean="0">
                <a:latin typeface="Garamond" panose="02020404030301010803" pitchFamily="18" charset="0"/>
              </a:rPr>
              <a:t>: lo statuto o l'atto costitutivo della società </a:t>
            </a:r>
            <a:r>
              <a:rPr lang="it-IT" sz="1200" i="1" dirty="0" smtClean="0">
                <a:latin typeface="Garamond" panose="02020404030301010803" pitchFamily="18" charset="0"/>
              </a:rPr>
              <a:t>target</a:t>
            </a:r>
            <a:r>
              <a:rPr lang="it-IT" sz="1200" dirty="0" smtClean="0">
                <a:latin typeface="Garamond" panose="02020404030301010803" pitchFamily="18" charset="0"/>
              </a:rPr>
              <a:t> deve prevedere, </a:t>
            </a:r>
            <a:r>
              <a:rPr lang="it-IT" sz="1200" dirty="0" smtClean="0">
                <a:solidFill>
                  <a:srgbClr val="0070C0"/>
                </a:solidFill>
                <a:latin typeface="Garamond" panose="02020404030301010803" pitchFamily="18" charset="0"/>
              </a:rPr>
              <a:t>in favore dei soli investitori non professionali</a:t>
            </a:r>
            <a:r>
              <a:rPr lang="it-IT" sz="1200" dirty="0" smtClean="0">
                <a:latin typeface="Garamond" panose="02020404030301010803" pitchFamily="18" charset="0"/>
              </a:rPr>
              <a:t> che abbiano acquistato o sottoscritto strumenti finanziari offerti tramite sito web, il diritto di recesso dalla società o il diritto di co-vendita delle proprie partecipazioni (c.d. </a:t>
            </a:r>
            <a:r>
              <a:rPr lang="it-IT" sz="1200" i="1" dirty="0" err="1" smtClean="0">
                <a:latin typeface="Garamond" panose="02020404030301010803" pitchFamily="18" charset="0"/>
              </a:rPr>
              <a:t>tag</a:t>
            </a:r>
            <a:r>
              <a:rPr lang="it-IT" sz="1200" i="1" dirty="0" smtClean="0">
                <a:latin typeface="Garamond" panose="02020404030301010803" pitchFamily="18" charset="0"/>
              </a:rPr>
              <a:t> </a:t>
            </a:r>
            <a:r>
              <a:rPr lang="it-IT" sz="1200" i="1" dirty="0" err="1" smtClean="0">
                <a:latin typeface="Garamond" panose="02020404030301010803" pitchFamily="18" charset="0"/>
              </a:rPr>
              <a:t>along</a:t>
            </a:r>
            <a:r>
              <a:rPr lang="it-IT" sz="1200" dirty="0" smtClean="0">
                <a:latin typeface="Garamond" panose="02020404030301010803" pitchFamily="18" charset="0"/>
              </a:rPr>
              <a:t>) (nonché le relative modalità e condizioni di esercizio) </a:t>
            </a:r>
            <a:r>
              <a:rPr lang="it-IT" sz="1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nel caso in cui i soci di controllo, successivamente all’offerta, trasferiscano direttamente o indirettamente il controllo a terzi</a:t>
            </a:r>
            <a:r>
              <a:rPr lang="it-IT" sz="1200" dirty="0">
                <a:latin typeface="Garamond" panose="02020404030301010803" pitchFamily="18" charset="0"/>
              </a:rPr>
              <a:t>, in favore di investitori diversi da quelli professionali o dalle altre categorie di investitori sopra elencate che abbiano acquistato o </a:t>
            </a:r>
            <a:r>
              <a:rPr lang="it-IT" sz="1200" dirty="0" smtClean="0">
                <a:latin typeface="Garamond" panose="02020404030301010803" pitchFamily="18" charset="0"/>
              </a:rPr>
              <a:t>sottoscritto strumenti </a:t>
            </a:r>
            <a:r>
              <a:rPr lang="it-IT" sz="1200" dirty="0">
                <a:latin typeface="Garamond" panose="02020404030301010803" pitchFamily="18" charset="0"/>
              </a:rPr>
              <a:t>finanziari offerti tramite portale. </a:t>
            </a:r>
            <a:endParaRPr lang="it-IT" sz="12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914400">
              <a:spcBef>
                <a:spcPts val="0"/>
              </a:spcBef>
              <a:spcAft>
                <a:spcPts val="300"/>
              </a:spcAft>
            </a:pPr>
            <a: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1400" i="1" dirty="0" err="1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Equity</a:t>
            </a: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 </a:t>
            </a:r>
            <a:r>
              <a:rPr lang="it-IT" sz="1400" i="1" dirty="0" err="1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Crowdfunding</a:t>
            </a:r>
            <a: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1200" i="1" dirty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+mn-cs"/>
              </a:rPr>
              <a:t>- Protezione degli investitori </a:t>
            </a: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+mn-cs"/>
              </a:rPr>
              <a:t>-</a:t>
            </a:r>
            <a:r>
              <a:rPr lang="it-IT" sz="1200" i="1" dirty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200" i="1" dirty="0">
                <a:solidFill>
                  <a:srgbClr val="FF000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/>
            </a:r>
            <a:br>
              <a:rPr lang="it-IT" sz="1400" i="1" dirty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</a:br>
            <a:endParaRPr lang="it-IT" sz="1400" i="1" dirty="0">
              <a:solidFill>
                <a:srgbClr val="00B050"/>
              </a:solidFill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769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5"/>
          <p:cNvSpPr txBox="1">
            <a:spLocks/>
          </p:cNvSpPr>
          <p:nvPr/>
        </p:nvSpPr>
        <p:spPr>
          <a:xfrm>
            <a:off x="1039235" y="2004695"/>
            <a:ext cx="477953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225"/>
              </a:spcAft>
            </a:pPr>
            <a:r>
              <a:rPr lang="it-IT" sz="1800" b="1" i="1" dirty="0">
                <a:latin typeface="Garamond" panose="02020404030301010803" pitchFamily="18" charset="0"/>
              </a:rPr>
              <a:t>GRAZIE PER L’ATTENZIONE</a:t>
            </a:r>
          </a:p>
          <a:p>
            <a:pPr algn="ctr">
              <a:spcAft>
                <a:spcPts val="225"/>
              </a:spcAft>
            </a:pPr>
            <a:endParaRPr lang="it-IT" sz="1800" b="1" i="1" dirty="0" smtClean="0">
              <a:latin typeface="Garamond" panose="02020404030301010803" pitchFamily="18" charset="0"/>
            </a:endParaRPr>
          </a:p>
          <a:p>
            <a:pPr algn="ctr">
              <a:spcAft>
                <a:spcPts val="225"/>
              </a:spcAft>
            </a:pPr>
            <a:r>
              <a:rPr lang="it-IT" sz="1800" b="1" i="1" dirty="0" smtClean="0">
                <a:latin typeface="Garamond" panose="02020404030301010803" pitchFamily="18" charset="0"/>
              </a:rPr>
              <a:t>Studio </a:t>
            </a:r>
            <a:r>
              <a:rPr lang="it-IT" sz="1800" b="1" i="1" dirty="0">
                <a:latin typeface="Garamond" panose="02020404030301010803" pitchFamily="18" charset="0"/>
              </a:rPr>
              <a:t>Legale Orrick, </a:t>
            </a:r>
            <a:r>
              <a:rPr lang="it-IT" sz="1800" b="1" i="1" dirty="0" err="1">
                <a:latin typeface="Garamond" panose="02020404030301010803" pitchFamily="18" charset="0"/>
              </a:rPr>
              <a:t>Herrington</a:t>
            </a:r>
            <a:r>
              <a:rPr lang="it-IT" sz="1800" b="1" i="1" dirty="0">
                <a:latin typeface="Garamond" panose="02020404030301010803" pitchFamily="18" charset="0"/>
              </a:rPr>
              <a:t> &amp; </a:t>
            </a:r>
            <a:r>
              <a:rPr lang="it-IT" sz="1800" b="1" i="1" dirty="0" err="1">
                <a:latin typeface="Garamond" panose="02020404030301010803" pitchFamily="18" charset="0"/>
              </a:rPr>
              <a:t>Sutcliffe</a:t>
            </a:r>
            <a:r>
              <a:rPr lang="it-IT" sz="1800" b="1" i="1" dirty="0">
                <a:latin typeface="Garamond" panose="02020404030301010803" pitchFamily="18" charset="0"/>
              </a:rPr>
              <a:t> </a:t>
            </a:r>
          </a:p>
          <a:p>
            <a:pPr algn="ctr">
              <a:spcAft>
                <a:spcPts val="225"/>
              </a:spcAft>
            </a:pPr>
            <a:r>
              <a:rPr lang="it-IT" sz="1800" b="1" i="1" dirty="0">
                <a:latin typeface="Garamond" panose="02020404030301010803" pitchFamily="18" charset="0"/>
              </a:rPr>
              <a:t>(Europe) LLP</a:t>
            </a:r>
          </a:p>
        </p:txBody>
      </p:sp>
      <p:sp>
        <p:nvSpPr>
          <p:cNvPr id="5" name="TextBox 15"/>
          <p:cNvSpPr txBox="1">
            <a:spLocks/>
          </p:cNvSpPr>
          <p:nvPr/>
        </p:nvSpPr>
        <p:spPr>
          <a:xfrm>
            <a:off x="2234122" y="2841463"/>
            <a:ext cx="23897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225"/>
              </a:spcAft>
            </a:pPr>
            <a:endParaRPr lang="it-IT" sz="1575" b="1" i="1" dirty="0">
              <a:latin typeface="Garamond" panose="02020404030301010803" pitchFamily="18" charset="0"/>
            </a:endParaRPr>
          </a:p>
          <a:p>
            <a:pPr algn="ctr">
              <a:spcAft>
                <a:spcPts val="225"/>
              </a:spcAft>
            </a:pPr>
            <a:endParaRPr lang="it-IT" sz="1575" b="1" i="1" dirty="0" smtClean="0">
              <a:latin typeface="Garamond" panose="02020404030301010803" pitchFamily="18" charset="0"/>
            </a:endParaRPr>
          </a:p>
          <a:p>
            <a:pPr algn="ctr">
              <a:spcAft>
                <a:spcPts val="225"/>
              </a:spcAft>
            </a:pPr>
            <a:r>
              <a:rPr lang="it-IT" sz="1575" b="1" i="1" dirty="0" smtClean="0">
                <a:latin typeface="Garamond" panose="02020404030301010803" pitchFamily="18" charset="0"/>
              </a:rPr>
              <a:t>Avv</a:t>
            </a:r>
            <a:r>
              <a:rPr lang="it-IT" sz="1575" b="1" i="1" dirty="0">
                <a:latin typeface="Garamond" panose="02020404030301010803" pitchFamily="18" charset="0"/>
              </a:rPr>
              <a:t>. </a:t>
            </a:r>
            <a:r>
              <a:rPr lang="it-IT" sz="1575" b="1" i="1" dirty="0" smtClean="0">
                <a:latin typeface="Garamond" panose="02020404030301010803" pitchFamily="18" charset="0"/>
              </a:rPr>
              <a:t>Raul Ricozzi</a:t>
            </a:r>
            <a:endParaRPr lang="it-IT" sz="1575" b="1" i="1" dirty="0">
              <a:latin typeface="Garamond" panose="02020404030301010803" pitchFamily="18" charset="0"/>
            </a:endParaRPr>
          </a:p>
          <a:p>
            <a:pPr algn="ctr">
              <a:spcAft>
                <a:spcPts val="225"/>
              </a:spcAft>
            </a:pPr>
            <a:r>
              <a:rPr lang="it-IT" sz="1575" b="1" i="1" dirty="0" smtClean="0">
                <a:latin typeface="Garamond" panose="02020404030301010803" pitchFamily="18" charset="0"/>
              </a:rPr>
              <a:t>rricozzi@orrick.com</a:t>
            </a:r>
            <a:endParaRPr lang="it-IT" sz="1575" b="1" i="1" dirty="0">
              <a:latin typeface="Garamond" panose="02020404030301010803" pitchFamily="18" charset="0"/>
            </a:endParaRPr>
          </a:p>
        </p:txBody>
      </p:sp>
      <p:sp>
        <p:nvSpPr>
          <p:cNvPr id="6" name="TextBox 15"/>
          <p:cNvSpPr txBox="1">
            <a:spLocks/>
          </p:cNvSpPr>
          <p:nvPr/>
        </p:nvSpPr>
        <p:spPr>
          <a:xfrm>
            <a:off x="3347997" y="2856808"/>
            <a:ext cx="2389766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225"/>
              </a:spcAft>
            </a:pPr>
            <a:endParaRPr lang="it-IT" sz="1575" b="1" i="1" dirty="0">
              <a:latin typeface="Garamond" panose="02020404030301010803" pitchFamily="18" charset="0"/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5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10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42900" y="1273718"/>
            <a:ext cx="619852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200" dirty="0" smtClean="0">
                <a:latin typeface="Garamond" panose="02020404030301010803" pitchFamily="18" charset="0"/>
              </a:rPr>
              <a:t>Il Fondo di Garanzia per le PMI rappresenta uno strumento istituito con la Legge n. 662 del 23 dicembre 1996 [art. 2, c. 100, </a:t>
            </a:r>
            <a:r>
              <a:rPr lang="it-IT" sz="1200" dirty="0" err="1" smtClean="0">
                <a:latin typeface="Garamond" panose="02020404030301010803" pitchFamily="18" charset="0"/>
              </a:rPr>
              <a:t>lett</a:t>
            </a:r>
            <a:r>
              <a:rPr lang="it-IT" sz="1200" dirty="0" smtClean="0">
                <a:latin typeface="Garamond" panose="02020404030301010803" pitchFamily="18" charset="0"/>
              </a:rPr>
              <a:t>. a)] "Misure di razionalizzazione della finanza pubblica" (pubblicata nella G.U. n. 303 del 28 dicembre 1996). 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100" dirty="0" smtClean="0">
                <a:latin typeface="Garamond" panose="02020404030301010803" pitchFamily="18" charset="0"/>
              </a:rPr>
              <a:t> </a:t>
            </a:r>
            <a:r>
              <a:rPr lang="it-IT" sz="1200" dirty="0" smtClean="0">
                <a:latin typeface="Garamond" panose="02020404030301010803" pitchFamily="18" charset="0"/>
              </a:rPr>
              <a:t>La </a:t>
            </a: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finalità</a:t>
            </a:r>
            <a:r>
              <a:rPr lang="it-IT" sz="1200" dirty="0" smtClean="0">
                <a:latin typeface="Garamond" panose="02020404030301010803" pitchFamily="18" charset="0"/>
              </a:rPr>
              <a:t> del Fondo è quella di: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algn="just"/>
            <a:r>
              <a:rPr lang="it-IT" sz="1100" dirty="0" smtClean="0">
                <a:latin typeface="Garamond" panose="02020404030301010803" pitchFamily="18" charset="0"/>
              </a:rPr>
              <a:t>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2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200" dirty="0" smtClean="0">
                <a:latin typeface="Garamond" panose="02020404030301010803" pitchFamily="18" charset="0"/>
              </a:rPr>
              <a:t>Tramite il Fondo l'impresa può ottenere finanziamenti senza ulteriori garanzie (es., fideiussioni) sugli importi garantiti dal Fondo. </a:t>
            </a:r>
            <a:endParaRPr lang="it-IT" sz="1200" dirty="0"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Fondo di Garanzia per le PMI</a:t>
            </a:r>
            <a:r>
              <a:rPr lang="it-IT" sz="1350" i="1" dirty="0" smtClean="0">
                <a:latin typeface="Garamond" panose="02020404030301010803" pitchFamily="18" charset="0"/>
              </a:rPr>
              <a:t> </a:t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Introduzione - 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2780928" y="2643758"/>
            <a:ext cx="2520280" cy="91301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Garamond" panose="02020404030301010803" pitchFamily="18" charset="0"/>
              </a:rPr>
              <a:t> </a:t>
            </a:r>
            <a:r>
              <a:rPr lang="it-IT" sz="1200" b="1" i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favorire</a:t>
            </a:r>
            <a:r>
              <a:rPr lang="it-IT" sz="1200" dirty="0" smtClean="0">
                <a:latin typeface="Garamond" panose="02020404030301010803" pitchFamily="18" charset="0"/>
              </a:rPr>
              <a:t> l'accesso alle fonti finanziarie delle PMI tramite la concessione di una </a:t>
            </a:r>
            <a:r>
              <a:rPr lang="it-IT" sz="1200" b="1" dirty="0" smtClean="0">
                <a:solidFill>
                  <a:srgbClr val="92D050"/>
                </a:solidFill>
                <a:latin typeface="Garamond" panose="02020404030301010803" pitchFamily="18" charset="0"/>
              </a:rPr>
              <a:t>garanzia pubblica </a:t>
            </a:r>
            <a:endParaRPr lang="it-IT" sz="1200" b="1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2636912" y="2126595"/>
            <a:ext cx="1296144" cy="48595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5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42900" y="1273718"/>
            <a:ext cx="6198521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200" dirty="0" smtClean="0">
              <a:latin typeface="Garamond" panose="02020404030301010803" pitchFamily="18" charset="0"/>
            </a:endParaRPr>
          </a:p>
          <a:p>
            <a:pPr algn="just"/>
            <a:endParaRPr lang="it-IT" sz="1200" dirty="0">
              <a:latin typeface="Garamond" panose="02020404030301010803" pitchFamily="18" charset="0"/>
            </a:endParaRPr>
          </a:p>
          <a:p>
            <a:pPr algn="just"/>
            <a:endParaRPr lang="it-IT" sz="1200" dirty="0" smtClean="0">
              <a:latin typeface="Garamond" panose="02020404030301010803" pitchFamily="18" charset="0"/>
            </a:endParaRPr>
          </a:p>
          <a:p>
            <a:pPr algn="just"/>
            <a:r>
              <a:rPr lang="it-IT" sz="1200" dirty="0" smtClean="0">
                <a:latin typeface="Garamond" panose="02020404030301010803" pitchFamily="18" charset="0"/>
              </a:rPr>
              <a:t>Il </a:t>
            </a: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Decreto del Ministero dello Sviluppo Economico 26 aprile 2013, n. 69068</a:t>
            </a:r>
            <a:r>
              <a:rPr lang="it-IT" sz="1200" dirty="0" smtClean="0">
                <a:latin typeface="Garamond" panose="02020404030301010803" pitchFamily="18" charset="0"/>
              </a:rPr>
              <a:t> (in G.U., 25 giugno 2013, n. 147) stabilisce:</a:t>
            </a:r>
            <a:endParaRPr lang="it-IT" sz="1100" dirty="0">
              <a:latin typeface="Garamond" panose="02020404030301010803" pitchFamily="18" charset="0"/>
            </a:endParaRPr>
          </a:p>
          <a:p>
            <a:pPr lvl="0" algn="just"/>
            <a:r>
              <a:rPr lang="it-IT" sz="1100" dirty="0" smtClean="0">
                <a:latin typeface="Garamond" panose="02020404030301010803" pitchFamily="18" charset="0"/>
              </a:rPr>
              <a:t>                                                                                     </a:t>
            </a:r>
          </a:p>
          <a:p>
            <a:pPr lvl="0" algn="just"/>
            <a:endParaRPr lang="it-IT" sz="11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just"/>
            <a:endParaRPr lang="it-IT" sz="1100" dirty="0" smtClean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just"/>
            <a:endParaRPr lang="it-IT" sz="11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lvl="0" algn="just"/>
            <a:r>
              <a:rPr lang="it-IT" sz="11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                                                                               </a:t>
            </a:r>
          </a:p>
          <a:p>
            <a:pPr lvl="0" algn="just"/>
            <a:r>
              <a:rPr lang="it-IT" sz="1100" dirty="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it-IT" sz="11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                                                                               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nonché </a:t>
            </a: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  <a:p>
            <a:pPr algn="just"/>
            <a:endParaRPr lang="it-IT" sz="11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200" dirty="0" smtClean="0"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Fondo di Garanzia per le PMI</a:t>
            </a:r>
            <a:r>
              <a:rPr lang="it-IT" sz="1350" i="1" dirty="0" smtClean="0">
                <a:latin typeface="Garamond" panose="02020404030301010803" pitchFamily="18" charset="0"/>
              </a:rPr>
              <a:t> </a:t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Focus sulle start-up innovative: il Decreto 26 aprile 2013 - 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Rettangolo arrotondato 1"/>
          <p:cNvSpPr/>
          <p:nvPr/>
        </p:nvSpPr>
        <p:spPr>
          <a:xfrm>
            <a:off x="692696" y="2643758"/>
            <a:ext cx="2448272" cy="108012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u="sng" dirty="0">
                <a:solidFill>
                  <a:srgbClr val="00B050"/>
                </a:solidFill>
                <a:latin typeface="Garamond" panose="02020404030301010803" pitchFamily="18" charset="0"/>
              </a:rPr>
              <a:t>c</a:t>
            </a:r>
            <a:r>
              <a:rPr lang="it-IT" sz="1200" b="1" u="sng" dirty="0" smtClean="0">
                <a:solidFill>
                  <a:srgbClr val="00B050"/>
                </a:solidFill>
                <a:latin typeface="Garamond" panose="02020404030301010803" pitchFamily="18" charset="0"/>
              </a:rPr>
              <a:t>riteri e modalità semplificati di accesso alla garanzia del Fondo </a:t>
            </a:r>
            <a:r>
              <a:rPr lang="it-IT" sz="1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in favore di </a:t>
            </a:r>
            <a:r>
              <a:rPr lang="it-IT" sz="1200" i="1" dirty="0" smtClean="0">
                <a:solidFill>
                  <a:srgbClr val="00B050"/>
                </a:solidFill>
                <a:latin typeface="Garamond" panose="02020404030301010803" pitchFamily="18" charset="0"/>
              </a:rPr>
              <a:t>start-up</a:t>
            </a:r>
            <a:r>
              <a:rPr lang="it-IT" sz="1200" dirty="0" smtClean="0">
                <a:solidFill>
                  <a:srgbClr val="00B050"/>
                </a:solidFill>
                <a:latin typeface="Garamond" panose="02020404030301010803" pitchFamily="18" charset="0"/>
              </a:rPr>
              <a:t> innovative e di incubatori certificati</a:t>
            </a:r>
            <a:endParaRPr lang="it-IT" sz="1200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3789040" y="2643758"/>
            <a:ext cx="2448272" cy="108012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u="sng" dirty="0">
                <a:solidFill>
                  <a:srgbClr val="00B050"/>
                </a:solidFill>
                <a:latin typeface="Garamond" panose="02020404030301010803" pitchFamily="18" charset="0"/>
              </a:rPr>
              <a:t>l</a:t>
            </a:r>
            <a:r>
              <a:rPr lang="it-IT" sz="1200" b="1" u="sng" dirty="0" smtClean="0">
                <a:solidFill>
                  <a:srgbClr val="00B050"/>
                </a:solidFill>
                <a:latin typeface="Garamond" panose="02020404030301010803" pitchFamily="18" charset="0"/>
              </a:rPr>
              <a:t>'importo massimo garantito per singola impresa dal Fondo</a:t>
            </a:r>
            <a:endParaRPr lang="it-IT" sz="1200" b="1" u="sng" dirty="0">
              <a:solidFill>
                <a:srgbClr val="00B05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51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42900" y="1273718"/>
            <a:ext cx="6198521" cy="497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2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200" dirty="0" smtClean="0">
                <a:latin typeface="Garamond" panose="02020404030301010803" pitchFamily="18" charset="0"/>
              </a:rPr>
              <a:t>La garanzia del Fondo, in favore di </a:t>
            </a:r>
            <a:r>
              <a:rPr lang="it-IT" sz="1200" i="1" dirty="0" smtClean="0">
                <a:latin typeface="Garamond" panose="02020404030301010803" pitchFamily="18" charset="0"/>
              </a:rPr>
              <a:t>start-up</a:t>
            </a:r>
            <a:r>
              <a:rPr lang="it-IT" sz="1200" dirty="0" smtClean="0">
                <a:latin typeface="Garamond" panose="02020404030301010803" pitchFamily="18" charset="0"/>
              </a:rPr>
              <a:t> innovative e di incubatori certificati è concessa </a:t>
            </a: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gratuitamente</a:t>
            </a:r>
            <a:r>
              <a:rPr lang="it-IT" sz="1200" dirty="0" smtClean="0">
                <a:latin typeface="Garamond" panose="02020404030301010803" pitchFamily="18" charset="0"/>
              </a:rPr>
              <a:t>.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2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2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200" dirty="0" smtClean="0">
                <a:latin typeface="Garamond" panose="02020404030301010803" pitchFamily="18" charset="0"/>
              </a:rPr>
              <a:t>Il </a:t>
            </a:r>
            <a:r>
              <a:rPr lang="it-IT" sz="1200" dirty="0">
                <a:latin typeface="Garamond" panose="02020404030301010803" pitchFamily="18" charset="0"/>
              </a:rPr>
              <a:t>Fondo </a:t>
            </a:r>
            <a:r>
              <a:rPr lang="it-IT" sz="1200" dirty="0" smtClean="0">
                <a:latin typeface="Garamond" panose="02020404030301010803" pitchFamily="18" charset="0"/>
              </a:rPr>
              <a:t>interviene: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200" dirty="0">
              <a:latin typeface="Garamond" panose="02020404030301010803" pitchFamily="18" charset="0"/>
            </a:endParaRPr>
          </a:p>
          <a:p>
            <a:pPr algn="just"/>
            <a:endParaRPr lang="it-IT" sz="1200" dirty="0" smtClean="0">
              <a:latin typeface="Garamond" panose="02020404030301010803" pitchFamily="18" charset="0"/>
            </a:endParaRPr>
          </a:p>
          <a:p>
            <a:pPr algn="just"/>
            <a:endParaRPr lang="it-IT" sz="1200" dirty="0">
              <a:latin typeface="Garamond" panose="02020404030301010803" pitchFamily="18" charset="0"/>
            </a:endParaRPr>
          </a:p>
          <a:p>
            <a:pPr algn="just"/>
            <a:endParaRPr lang="it-IT" sz="1200" dirty="0" smtClean="0">
              <a:latin typeface="Garamond" panose="02020404030301010803" pitchFamily="18" charset="0"/>
            </a:endParaRPr>
          </a:p>
          <a:p>
            <a:pPr algn="just"/>
            <a:endParaRPr lang="it-IT" sz="1200" dirty="0">
              <a:latin typeface="Garamond" panose="02020404030301010803" pitchFamily="18" charset="0"/>
            </a:endParaRPr>
          </a:p>
          <a:p>
            <a:pPr algn="just"/>
            <a:r>
              <a:rPr lang="it-IT" sz="1200" dirty="0" smtClean="0">
                <a:latin typeface="Garamond" panose="02020404030301010803" pitchFamily="18" charset="0"/>
              </a:rPr>
              <a:t>                                                                     oppure</a:t>
            </a:r>
            <a:endParaRPr lang="it-IT" sz="1200" dirty="0">
              <a:latin typeface="Garamond" panose="02020404030301010803" pitchFamily="18" charset="0"/>
            </a:endParaRPr>
          </a:p>
          <a:p>
            <a:pPr algn="just"/>
            <a:endParaRPr lang="it-IT" sz="1200" dirty="0" smtClean="0">
              <a:latin typeface="Garamond" panose="02020404030301010803" pitchFamily="18" charset="0"/>
            </a:endParaRPr>
          </a:p>
          <a:p>
            <a:pPr algn="just"/>
            <a:endParaRPr lang="it-IT" sz="1200" dirty="0">
              <a:latin typeface="Garamond" panose="02020404030301010803" pitchFamily="18" charset="0"/>
            </a:endParaRPr>
          </a:p>
          <a:p>
            <a:pPr algn="just"/>
            <a:endParaRPr lang="it-IT" sz="1200" dirty="0">
              <a:latin typeface="Garamond" panose="02020404030301010803" pitchFamily="18" charset="0"/>
            </a:endParaRPr>
          </a:p>
          <a:p>
            <a:pPr algn="just"/>
            <a:endParaRPr lang="it-IT" sz="1200" dirty="0" smtClean="0">
              <a:latin typeface="Garamond" panose="02020404030301010803" pitchFamily="18" charset="0"/>
            </a:endParaRPr>
          </a:p>
          <a:p>
            <a:pPr algn="just"/>
            <a:endParaRPr lang="it-IT" sz="1200" dirty="0">
              <a:latin typeface="Garamond" panose="02020404030301010803" pitchFamily="18" charset="0"/>
            </a:endParaRPr>
          </a:p>
          <a:p>
            <a:pPr algn="just"/>
            <a:endParaRPr lang="it-IT" sz="1200" dirty="0" smtClean="0">
              <a:latin typeface="Garamond" panose="02020404030301010803" pitchFamily="18" charset="0"/>
            </a:endParaRPr>
          </a:p>
          <a:p>
            <a:pPr algn="just"/>
            <a:endParaRPr lang="it-IT" sz="1200" dirty="0" smtClean="0">
              <a:latin typeface="Garamond" panose="02020404030301010803" pitchFamily="18" charset="0"/>
            </a:endParaRPr>
          </a:p>
          <a:p>
            <a:pPr algn="just"/>
            <a:r>
              <a:rPr lang="it-IT" sz="1200" dirty="0" smtClean="0">
                <a:latin typeface="Garamond" panose="02020404030301010803" pitchFamily="18" charset="0"/>
              </a:rPr>
              <a:t> 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algn="just"/>
            <a:endParaRPr lang="it-IT" sz="1100" dirty="0">
              <a:latin typeface="Garamond" panose="02020404030301010803" pitchFamily="18" charset="0"/>
            </a:endParaRPr>
          </a:p>
          <a:p>
            <a:pPr algn="just"/>
            <a:r>
              <a:rPr lang="it-IT" sz="1100" dirty="0" smtClean="0">
                <a:latin typeface="Garamond" panose="02020404030301010803" pitchFamily="18" charset="0"/>
              </a:rPr>
              <a:t>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algn="just"/>
            <a:endParaRPr lang="it-IT" sz="1100" dirty="0" smtClean="0"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Fondo di Garanzia per le PMI</a:t>
            </a:r>
            <a:r>
              <a:rPr lang="it-IT" sz="1350" i="1" dirty="0" smtClean="0">
                <a:latin typeface="Garamond" panose="02020404030301010803" pitchFamily="18" charset="0"/>
              </a:rPr>
              <a:t> </a:t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Criteri e modalità di concessione della garanzia - (Segue)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Rettangolo arrotondato 3"/>
          <p:cNvSpPr/>
          <p:nvPr/>
        </p:nvSpPr>
        <p:spPr>
          <a:xfrm>
            <a:off x="658706" y="2879125"/>
            <a:ext cx="2304256" cy="136815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fino all’</a:t>
            </a:r>
            <a:r>
              <a:rPr lang="it-IT" sz="1200" b="1" dirty="0">
                <a:solidFill>
                  <a:srgbClr val="0070C0"/>
                </a:solidFill>
                <a:latin typeface="Garamond" panose="02020404030301010803" pitchFamily="18" charset="0"/>
              </a:rPr>
              <a:t>80% 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dell'ammontare dell'esposizione per capitale, interessi (contrattuali e di mora) del soggetto richiedente nei confronti dell'impresa </a:t>
            </a:r>
            <a:r>
              <a:rPr lang="it-IT" sz="1200" i="1" dirty="0">
                <a:solidFill>
                  <a:prstClr val="black"/>
                </a:solidFill>
                <a:latin typeface="Garamond" panose="02020404030301010803" pitchFamily="18" charset="0"/>
              </a:rPr>
              <a:t>start-up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 innovativa o dell'incubatore certificato (</a:t>
            </a:r>
            <a:r>
              <a:rPr lang="it-IT" sz="1200" b="1" dirty="0">
                <a:solidFill>
                  <a:srgbClr val="0070C0"/>
                </a:solidFill>
                <a:latin typeface="Garamond" panose="02020404030301010803" pitchFamily="18" charset="0"/>
              </a:rPr>
              <a:t>Garanzia Diretta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) </a:t>
            </a: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3571320" y="2879125"/>
            <a:ext cx="2304256" cy="1368152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fino all’</a:t>
            </a: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80</a:t>
            </a:r>
            <a:r>
              <a:rPr lang="it-IT" sz="1200" b="1" dirty="0">
                <a:solidFill>
                  <a:srgbClr val="0070C0"/>
                </a:solidFill>
                <a:latin typeface="Garamond" panose="02020404030301010803" pitchFamily="18" charset="0"/>
              </a:rPr>
              <a:t>%</a:t>
            </a:r>
            <a:r>
              <a:rPr lang="it-IT" sz="1200" dirty="0">
                <a:solidFill>
                  <a:prstClr val="black"/>
                </a:solidFill>
                <a:latin typeface="Garamond" panose="02020404030301010803" pitchFamily="18" charset="0"/>
              </a:rPr>
              <a:t> dell’importo garantito da Confidi o da Altro Fondo di garanzia, a condizione che le garanzie da questi rilasciate non superino l’80% del finanziamento (</a:t>
            </a:r>
            <a:r>
              <a:rPr lang="it-IT" sz="1200" b="1" dirty="0">
                <a:solidFill>
                  <a:srgbClr val="0070C0"/>
                </a:solidFill>
                <a:latin typeface="Garamond" panose="02020404030301010803" pitchFamily="18" charset="0"/>
              </a:rPr>
              <a:t>Controgaranzia</a:t>
            </a:r>
            <a:r>
              <a:rPr lang="it-IT" sz="1200" dirty="0" smtClean="0">
                <a:solidFill>
                  <a:prstClr val="black"/>
                </a:solidFill>
                <a:latin typeface="Garamond" panose="02020404030301010803" pitchFamily="18" charset="0"/>
              </a:rPr>
              <a:t>)</a:t>
            </a:r>
            <a:endParaRPr lang="it-IT" sz="1200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1919106" y="2355726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1919106" y="2355726"/>
            <a:ext cx="1952254" cy="432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88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42900" y="1273718"/>
            <a:ext cx="6198521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200" dirty="0" smtClean="0">
                <a:latin typeface="Garamond" panose="02020404030301010803" pitchFamily="18" charset="0"/>
              </a:rPr>
              <a:t>L'importo massimo </a:t>
            </a:r>
            <a:r>
              <a:rPr lang="it-IT" sz="1200" dirty="0" err="1" smtClean="0">
                <a:latin typeface="Garamond" panose="02020404030301010803" pitchFamily="18" charset="0"/>
              </a:rPr>
              <a:t>garantibile</a:t>
            </a:r>
            <a:r>
              <a:rPr lang="it-IT" sz="1200" dirty="0" smtClean="0">
                <a:latin typeface="Garamond" panose="02020404030301010803" pitchFamily="18" charset="0"/>
              </a:rPr>
              <a:t> dal Fondo per singola </a:t>
            </a:r>
            <a:r>
              <a:rPr lang="it-IT" sz="1200" i="1" dirty="0" smtClean="0">
                <a:latin typeface="Garamond" panose="02020404030301010803" pitchFamily="18" charset="0"/>
              </a:rPr>
              <a:t>start-up</a:t>
            </a:r>
            <a:r>
              <a:rPr lang="it-IT" sz="1200" dirty="0" smtClean="0">
                <a:latin typeface="Garamond" panose="02020404030301010803" pitchFamily="18" charset="0"/>
              </a:rPr>
              <a:t> innovativa o incubatore certificato è pari a </a:t>
            </a: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Euro 2,5 milioni</a:t>
            </a:r>
            <a:r>
              <a:rPr lang="it-IT" sz="1200" dirty="0" smtClean="0">
                <a:latin typeface="Garamond" panose="02020404030301010803" pitchFamily="18" charset="0"/>
              </a:rPr>
              <a:t>.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2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200" dirty="0" smtClean="0">
                <a:latin typeface="Garamond" panose="02020404030301010803" pitchFamily="18" charset="0"/>
              </a:rPr>
              <a:t>I soggetti richiedenti la garanzia del Fondo devono </a:t>
            </a:r>
            <a:r>
              <a:rPr lang="it-IT" sz="1200" dirty="0">
                <a:latin typeface="Garamond" panose="02020404030301010803" pitchFamily="18" charset="0"/>
              </a:rPr>
              <a:t>aver </a:t>
            </a:r>
            <a:r>
              <a:rPr lang="it-IT" sz="1200" b="1" dirty="0">
                <a:solidFill>
                  <a:srgbClr val="00B050"/>
                </a:solidFill>
                <a:latin typeface="Garamond" panose="02020404030301010803" pitchFamily="18" charset="0"/>
              </a:rPr>
              <a:t>preventivamente</a:t>
            </a:r>
            <a:r>
              <a:rPr lang="it-IT" sz="1200" dirty="0">
                <a:latin typeface="Garamond" panose="02020404030301010803" pitchFamily="18" charset="0"/>
              </a:rPr>
              <a:t> acquisito apposita </a:t>
            </a:r>
            <a:r>
              <a:rPr lang="it-IT" sz="1200" b="1" dirty="0">
                <a:solidFill>
                  <a:srgbClr val="0070C0"/>
                </a:solidFill>
                <a:latin typeface="Garamond" panose="02020404030301010803" pitchFamily="18" charset="0"/>
              </a:rPr>
              <a:t>dichiarazione sostitutiva</a:t>
            </a:r>
            <a:r>
              <a:rPr lang="it-IT" sz="1200" dirty="0">
                <a:latin typeface="Garamond" panose="02020404030301010803" pitchFamily="18" charset="0"/>
              </a:rPr>
              <a:t> di atto di </a:t>
            </a:r>
            <a:r>
              <a:rPr lang="it-IT" sz="1200" dirty="0" smtClean="0">
                <a:latin typeface="Garamond" panose="02020404030301010803" pitchFamily="18" charset="0"/>
              </a:rPr>
              <a:t>notorietà (redatta </a:t>
            </a:r>
            <a:r>
              <a:rPr lang="it-IT" sz="1200" dirty="0">
                <a:latin typeface="Garamond" panose="02020404030301010803" pitchFamily="18" charset="0"/>
              </a:rPr>
              <a:t>secondo lo schema predisposto dal Soggetto gestore del </a:t>
            </a:r>
            <a:r>
              <a:rPr lang="it-IT" sz="1200" dirty="0" smtClean="0">
                <a:latin typeface="Garamond" panose="02020404030301010803" pitchFamily="18" charset="0"/>
              </a:rPr>
              <a:t>Fondo) </a:t>
            </a:r>
            <a:r>
              <a:rPr lang="it-IT" sz="1200" dirty="0">
                <a:latin typeface="Garamond" panose="02020404030301010803" pitchFamily="18" charset="0"/>
              </a:rPr>
              <a:t>con la quale il rappresentante legale o procuratore speciale dell'impresa o dell'incubatore ne attesta l'iscrizione nella apposita sezione speciale del Registro delle imprese istituita ai sensi dell'art. 25, </a:t>
            </a:r>
            <a:r>
              <a:rPr lang="it-IT" sz="1200" dirty="0" smtClean="0">
                <a:latin typeface="Garamond" panose="02020404030301010803" pitchFamily="18" charset="0"/>
              </a:rPr>
              <a:t>c. </a:t>
            </a:r>
            <a:r>
              <a:rPr lang="it-IT" sz="1200" dirty="0">
                <a:latin typeface="Garamond" panose="02020404030301010803" pitchFamily="18" charset="0"/>
              </a:rPr>
              <a:t>8, del </a:t>
            </a:r>
            <a:r>
              <a:rPr lang="it-IT" sz="1200" dirty="0" smtClean="0">
                <a:latin typeface="Garamond" panose="02020404030301010803" pitchFamily="18" charset="0"/>
              </a:rPr>
              <a:t>D.Lg. </a:t>
            </a:r>
            <a:r>
              <a:rPr lang="it-IT" sz="1200" dirty="0">
                <a:latin typeface="Garamond" panose="02020404030301010803" pitchFamily="18" charset="0"/>
              </a:rPr>
              <a:t>n. 179/2012.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2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200" dirty="0" smtClean="0">
                <a:latin typeface="Garamond" panose="02020404030301010803" pitchFamily="18" charset="0"/>
              </a:rPr>
              <a:t>Tale </a:t>
            </a:r>
            <a:r>
              <a:rPr lang="it-IT" sz="1200" dirty="0">
                <a:latin typeface="Garamond" panose="02020404030301010803" pitchFamily="18" charset="0"/>
              </a:rPr>
              <a:t>dichiarazione è</a:t>
            </a:r>
            <a:r>
              <a:rPr lang="it-IT" sz="1200" dirty="0" smtClean="0">
                <a:latin typeface="Garamond" panose="02020404030301010803" pitchFamily="18" charset="0"/>
              </a:rPr>
              <a:t> </a:t>
            </a:r>
            <a:r>
              <a:rPr lang="it-IT" sz="1200" dirty="0">
                <a:latin typeface="Garamond" panose="02020404030301010803" pitchFamily="18" charset="0"/>
              </a:rPr>
              <a:t>conservata dal soggetto richiedente e prodotta in caso di insolvenza </a:t>
            </a:r>
            <a:r>
              <a:rPr lang="it-IT" sz="1200" dirty="0" smtClean="0">
                <a:latin typeface="Garamond" panose="02020404030301010803" pitchFamily="18" charset="0"/>
              </a:rPr>
              <a:t>della </a:t>
            </a:r>
            <a:r>
              <a:rPr lang="it-IT" sz="1200" i="1" dirty="0">
                <a:latin typeface="Garamond" panose="02020404030301010803" pitchFamily="18" charset="0"/>
              </a:rPr>
              <a:t>start-up</a:t>
            </a:r>
            <a:r>
              <a:rPr lang="it-IT" sz="1200" dirty="0">
                <a:latin typeface="Garamond" panose="02020404030301010803" pitchFamily="18" charset="0"/>
              </a:rPr>
              <a:t> innovativa o dell'incubatore certificato o su semplice richiesta del Soggetto gestore del Fondo. </a:t>
            </a:r>
            <a:endParaRPr lang="it-IT" sz="12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2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r>
              <a:rPr lang="it-IT" sz="1200" dirty="0" smtClean="0">
                <a:latin typeface="Garamond" panose="02020404030301010803" pitchFamily="18" charset="0"/>
              </a:rPr>
              <a:t>Le richieste di garanzia che sono, </a:t>
            </a:r>
            <a:r>
              <a:rPr lang="it-IT" sz="1200" i="1" dirty="0" smtClean="0">
                <a:latin typeface="Garamond" panose="02020404030301010803" pitchFamily="18" charset="0"/>
              </a:rPr>
              <a:t>inter alia</a:t>
            </a:r>
            <a:r>
              <a:rPr lang="it-IT" sz="1200" dirty="0" smtClean="0">
                <a:latin typeface="Garamond" panose="02020404030301010803" pitchFamily="18" charset="0"/>
              </a:rPr>
              <a:t>, prive di tale dichiarazione sono valutate e la relativa garanzia è concessa sulla base delle </a:t>
            </a: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ordinarie modalità e procedure previste dalle vigenti Disposizioni operative del Fondo</a:t>
            </a:r>
            <a:r>
              <a:rPr lang="it-IT" sz="1200" dirty="0" smtClean="0">
                <a:latin typeface="Garamond" panose="02020404030301010803" pitchFamily="18" charset="0"/>
              </a:rPr>
              <a:t> (fermo restando il fatto che la garanzia sarà concessa in ogni caso a titolo gratuito). </a:t>
            </a:r>
            <a:endParaRPr lang="it-IT" sz="1200" dirty="0">
              <a:latin typeface="Garamond" panose="02020404030301010803" pitchFamily="18" charset="0"/>
            </a:endParaRPr>
          </a:p>
          <a:p>
            <a:pPr algn="just"/>
            <a:endParaRPr lang="it-IT" sz="1200" dirty="0" smtClean="0">
              <a:latin typeface="Garamond" panose="02020404030301010803" pitchFamily="18" charset="0"/>
            </a:endParaRPr>
          </a:p>
          <a:p>
            <a:pPr algn="just"/>
            <a:r>
              <a:rPr lang="it-IT" sz="1200" dirty="0" smtClean="0">
                <a:latin typeface="Garamond" panose="02020404030301010803" pitchFamily="18" charset="0"/>
              </a:rPr>
              <a:t> 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algn="just"/>
            <a:endParaRPr lang="it-IT" sz="1100" dirty="0">
              <a:latin typeface="Garamond" panose="02020404030301010803" pitchFamily="18" charset="0"/>
            </a:endParaRPr>
          </a:p>
          <a:p>
            <a:pPr algn="just"/>
            <a:r>
              <a:rPr lang="it-IT" sz="1100" dirty="0" smtClean="0">
                <a:latin typeface="Garamond" panose="02020404030301010803" pitchFamily="18" charset="0"/>
              </a:rPr>
              <a:t> </a:t>
            </a: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 smtClean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  <a:p>
            <a:pPr algn="just"/>
            <a:endParaRPr lang="it-IT" sz="1100" dirty="0" smtClean="0"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Fondo di Garanzia per le PMI</a:t>
            </a:r>
            <a:r>
              <a:rPr lang="it-IT" sz="1350" i="1" dirty="0" smtClean="0">
                <a:latin typeface="Garamond" panose="02020404030301010803" pitchFamily="18" charset="0"/>
              </a:rPr>
              <a:t> </a:t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Criteri e modalità di concessione della garanzia - 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5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244270" y="2250918"/>
            <a:ext cx="4371975" cy="11309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1350"/>
              </a:spcAft>
            </a:pPr>
            <a:r>
              <a:rPr lang="it-IT" b="1" i="1" dirty="0" smtClean="0">
                <a:latin typeface="Garamond" pitchFamily="18" charset="0"/>
              </a:rPr>
              <a:t>Misure di agevolazione </a:t>
            </a:r>
            <a:endParaRPr lang="it-IT" b="1" i="1" dirty="0">
              <a:latin typeface="Garamond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B60A38F-6DC8-412C-8971-DC413D3456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42900" y="1273718"/>
            <a:ext cx="61985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>
                <a:latin typeface="Garamond" panose="02020404030301010803" pitchFamily="18" charset="0"/>
              </a:rPr>
              <a:t>Le misure di seguito riportate si applicano alle </a:t>
            </a:r>
            <a:r>
              <a:rPr lang="it-IT" sz="1200" b="1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start-up</a:t>
            </a: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 innovative</a:t>
            </a:r>
            <a:r>
              <a:rPr lang="it-IT" sz="1200" dirty="0" smtClean="0">
                <a:latin typeface="Garamond" panose="02020404030301010803" pitchFamily="18" charset="0"/>
              </a:rPr>
              <a:t> per </a:t>
            </a:r>
            <a:r>
              <a:rPr lang="it-IT" sz="1200" b="1" u="sng" dirty="0" smtClean="0">
                <a:latin typeface="Garamond" panose="02020404030301010803" pitchFamily="18" charset="0"/>
              </a:rPr>
              <a:t>5 anni</a:t>
            </a:r>
            <a:r>
              <a:rPr lang="it-IT" sz="1200" dirty="0" smtClean="0">
                <a:latin typeface="Garamond" panose="02020404030301010803" pitchFamily="18" charset="0"/>
              </a:rPr>
              <a:t> a partire dalla loro data di costituzione:  </a:t>
            </a:r>
          </a:p>
          <a:p>
            <a:pPr algn="just"/>
            <a:endParaRPr lang="it-IT" sz="1100" dirty="0">
              <a:latin typeface="Garamond" panose="02020404030301010803" pitchFamily="18" charset="0"/>
            </a:endParaRPr>
          </a:p>
          <a:p>
            <a:pPr algn="just"/>
            <a:endParaRPr lang="it-IT" sz="1100" dirty="0" smtClean="0">
              <a:latin typeface="Garamond" panose="02020404030301010803" pitchFamily="18" charset="0"/>
            </a:endParaRPr>
          </a:p>
          <a:p>
            <a:pPr algn="just"/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Start-up innovative </a:t>
            </a:r>
            <a:r>
              <a:rPr lang="it-IT" sz="1350" i="1" dirty="0" smtClean="0">
                <a:latin typeface="Garamond" panose="02020404030301010803" pitchFamily="18" charset="0"/>
              </a:rPr>
              <a:t> </a:t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Misure di agevolazione - (Segue)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ttangolo arrotondato 4"/>
          <p:cNvSpPr/>
          <p:nvPr/>
        </p:nvSpPr>
        <p:spPr>
          <a:xfrm>
            <a:off x="411307" y="2216259"/>
            <a:ext cx="1800200" cy="9361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Nuova modalità di costituzione digitale</a:t>
            </a:r>
            <a:r>
              <a:rPr lang="it-IT" sz="1200" dirty="0" smtClean="0">
                <a:latin typeface="Garamond" panose="02020404030301010803" pitchFamily="18" charset="0"/>
              </a:rPr>
              <a:t> </a:t>
            </a:r>
            <a:endParaRPr lang="it-IT" sz="1200" dirty="0">
              <a:latin typeface="Garamond" panose="02020404030301010803" pitchFamily="18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542060" y="2216259"/>
            <a:ext cx="1800200" cy="9361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92D050"/>
                </a:solidFill>
                <a:latin typeface="Garamond" panose="02020404030301010803" pitchFamily="18" charset="0"/>
              </a:rPr>
              <a:t>Esonero da diritti  camerali e imposte di bollo</a:t>
            </a:r>
            <a:endParaRPr lang="it-IT" sz="1200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672813" y="2216259"/>
            <a:ext cx="1800200" cy="9361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Deroghe alla disciplina societaria ordinaria</a:t>
            </a:r>
            <a:endParaRPr lang="it-IT" sz="1200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11307" y="3507854"/>
            <a:ext cx="1800200" cy="10081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Proroga del termine per la copertura delle perdite</a:t>
            </a:r>
            <a:endParaRPr lang="it-IT" sz="1200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2542060" y="3507854"/>
            <a:ext cx="1800200" cy="10081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Deroga alla disciplina sulle società di comodo e in perdita sistematica</a:t>
            </a:r>
            <a:r>
              <a:rPr lang="it-IT" sz="1200" dirty="0" smtClean="0">
                <a:latin typeface="Garamond" panose="02020404030301010803" pitchFamily="18" charset="0"/>
              </a:rPr>
              <a:t> </a:t>
            </a:r>
            <a:endParaRPr lang="it-IT" sz="1200" dirty="0">
              <a:latin typeface="Garamond" panose="02020404030301010803" pitchFamily="18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4672813" y="3507854"/>
            <a:ext cx="1800200" cy="10081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92D050"/>
                </a:solidFill>
                <a:latin typeface="Garamond" panose="02020404030301010803" pitchFamily="18" charset="0"/>
              </a:rPr>
              <a:t>Esonero dall'obbligo di apposizione del visto di conformità per compensazione dei crediti IVA</a:t>
            </a:r>
            <a:endParaRPr lang="it-IT" sz="1200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81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42900" y="1273718"/>
            <a:ext cx="61985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>
                <a:latin typeface="Garamond" panose="02020404030301010803" pitchFamily="18" charset="0"/>
              </a:rPr>
              <a:t>Le misure di seguito riportate si applicano alle </a:t>
            </a:r>
            <a:r>
              <a:rPr lang="it-IT" sz="1200" b="1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start-up</a:t>
            </a:r>
            <a:r>
              <a:rPr lang="it-IT" sz="1200" b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 innovative</a:t>
            </a:r>
            <a:r>
              <a:rPr lang="it-IT" sz="1200" dirty="0" smtClean="0">
                <a:latin typeface="Garamond" panose="02020404030301010803" pitchFamily="18" charset="0"/>
              </a:rPr>
              <a:t> per </a:t>
            </a:r>
            <a:r>
              <a:rPr lang="it-IT" sz="1200" b="1" u="sng" dirty="0" smtClean="0">
                <a:latin typeface="Garamond" panose="02020404030301010803" pitchFamily="18" charset="0"/>
              </a:rPr>
              <a:t>5 anni</a:t>
            </a:r>
            <a:r>
              <a:rPr lang="it-IT" sz="1200" dirty="0" smtClean="0">
                <a:latin typeface="Garamond" panose="02020404030301010803" pitchFamily="18" charset="0"/>
              </a:rPr>
              <a:t> a partire dalla loro data di costituzione:  </a:t>
            </a:r>
          </a:p>
          <a:p>
            <a:pPr algn="just"/>
            <a:endParaRPr lang="it-IT" sz="1100" dirty="0">
              <a:latin typeface="Garamond" panose="02020404030301010803" pitchFamily="18" charset="0"/>
            </a:endParaRPr>
          </a:p>
          <a:p>
            <a:pPr algn="just"/>
            <a:endParaRPr lang="it-IT" sz="1100" dirty="0" smtClean="0">
              <a:latin typeface="Garamond" panose="02020404030301010803" pitchFamily="18" charset="0"/>
            </a:endParaRPr>
          </a:p>
          <a:p>
            <a:pPr algn="just"/>
            <a:endParaRPr lang="it-IT" sz="1100" dirty="0">
              <a:latin typeface="Garamond" panose="02020404030301010803" pitchFamily="18" charset="0"/>
            </a:endParaRPr>
          </a:p>
          <a:p>
            <a:pPr marL="160727" indent="-160727" algn="just">
              <a:buFont typeface="Wingdings" panose="05000000000000000000" pitchFamily="2" charset="2"/>
              <a:buChar char="v"/>
            </a:pPr>
            <a:endParaRPr lang="it-IT" sz="1100" dirty="0">
              <a:latin typeface="Garamond" panose="02020404030301010803" pitchFamily="18" charset="0"/>
            </a:endParaRPr>
          </a:p>
        </p:txBody>
      </p:sp>
      <p:sp>
        <p:nvSpPr>
          <p:cNvPr id="7" name="TextBox 15"/>
          <p:cNvSpPr txBox="1">
            <a:spLocks noGrp="1"/>
          </p:cNvSpPr>
          <p:nvPr>
            <p:ph type="title"/>
          </p:nvPr>
        </p:nvSpPr>
        <p:spPr>
          <a:xfrm>
            <a:off x="342900" y="473900"/>
            <a:ext cx="56007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it-IT" sz="1400" i="1" dirty="0" smtClean="0">
                <a:solidFill>
                  <a:srgbClr val="00B050"/>
                </a:solidFill>
                <a:latin typeface="Garamond" panose="02020404030301010803" pitchFamily="18" charset="0"/>
                <a:ea typeface="+mn-ea"/>
                <a:cs typeface="+mn-cs"/>
              </a:rPr>
              <a:t>Start-up innovative </a:t>
            </a:r>
            <a:r>
              <a:rPr lang="it-IT" sz="1350" i="1" dirty="0" smtClean="0">
                <a:latin typeface="Garamond" panose="02020404030301010803" pitchFamily="18" charset="0"/>
              </a:rPr>
              <a:t> </a:t>
            </a:r>
            <a:br>
              <a:rPr lang="it-IT" sz="1350" i="1" dirty="0" smtClean="0">
                <a:latin typeface="Garamond" panose="02020404030301010803" pitchFamily="18" charset="0"/>
              </a:rPr>
            </a:br>
            <a:r>
              <a:rPr lang="it-IT" sz="12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- Misure di agevolazione - (Segue)</a:t>
            </a:r>
            <a:endParaRPr lang="it-IT" sz="1200" i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399F6-7AD3-43C9-9F61-E7915521AAC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ttangolo arrotondato 4"/>
          <p:cNvSpPr/>
          <p:nvPr/>
        </p:nvSpPr>
        <p:spPr>
          <a:xfrm>
            <a:off x="411307" y="2216259"/>
            <a:ext cx="1800200" cy="9361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Applicazione di norme </a:t>
            </a:r>
            <a:r>
              <a:rPr lang="it-IT" sz="1200" b="1" dirty="0" err="1" smtClean="0">
                <a:solidFill>
                  <a:srgbClr val="FFC000"/>
                </a:solidFill>
                <a:latin typeface="Garamond" panose="02020404030301010803" pitchFamily="18" charset="0"/>
              </a:rPr>
              <a:t>giuslavoristiche</a:t>
            </a:r>
            <a:r>
              <a:rPr lang="it-IT" sz="12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 favorevoli </a:t>
            </a:r>
            <a:r>
              <a:rPr lang="it-IT" sz="1200" dirty="0" smtClean="0">
                <a:latin typeface="Garamond" panose="02020404030301010803" pitchFamily="18" charset="0"/>
              </a:rPr>
              <a:t> </a:t>
            </a:r>
            <a:endParaRPr lang="it-IT" sz="1200" dirty="0">
              <a:latin typeface="Garamond" panose="02020404030301010803" pitchFamily="18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542060" y="2216259"/>
            <a:ext cx="1800200" cy="9361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92D050"/>
                </a:solidFill>
                <a:latin typeface="Garamond" panose="02020404030301010803" pitchFamily="18" charset="0"/>
              </a:rPr>
              <a:t>Possibilità di remunerare il personale in modo flessibile</a:t>
            </a:r>
            <a:endParaRPr lang="it-IT" sz="1200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672813" y="2216259"/>
            <a:ext cx="1800200" cy="9361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FFFF00"/>
                </a:solidFill>
                <a:latin typeface="Garamond" panose="02020404030301010803" pitchFamily="18" charset="0"/>
              </a:rPr>
              <a:t>Remunerazione tramite strumenti di partecipazione al capitale</a:t>
            </a:r>
            <a:endParaRPr lang="it-IT" sz="1200" dirty="0">
              <a:solidFill>
                <a:srgbClr val="FFFF00"/>
              </a:solidFill>
              <a:latin typeface="Garamond" panose="02020404030301010803" pitchFamily="18" charset="0"/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411307" y="3507854"/>
            <a:ext cx="1800200" cy="115212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Incentivi fiscali all'investimento nel capitale di rischio delle </a:t>
            </a:r>
            <a:r>
              <a:rPr lang="it-IT" sz="1200" b="1" i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start-up</a:t>
            </a:r>
            <a:r>
              <a:rPr lang="it-IT" sz="12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 innovative</a:t>
            </a:r>
            <a:endParaRPr lang="it-IT" sz="1200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2542060" y="3507854"/>
            <a:ext cx="1800200" cy="115212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Possibilità di raccogliere capitali tramite l'</a:t>
            </a:r>
            <a:r>
              <a:rPr lang="it-IT" sz="1200" b="1" i="1" dirty="0" err="1" smtClean="0">
                <a:solidFill>
                  <a:srgbClr val="FFC000"/>
                </a:solidFill>
                <a:latin typeface="Garamond" panose="02020404030301010803" pitchFamily="18" charset="0"/>
              </a:rPr>
              <a:t>equity</a:t>
            </a:r>
            <a:r>
              <a:rPr lang="it-IT" sz="1200" b="1" i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it-IT" sz="1200" b="1" i="1" dirty="0" err="1" smtClean="0">
                <a:solidFill>
                  <a:srgbClr val="FFC000"/>
                </a:solidFill>
                <a:latin typeface="Garamond" panose="02020404030301010803" pitchFamily="18" charset="0"/>
              </a:rPr>
              <a:t>crowdfunding</a:t>
            </a:r>
            <a:r>
              <a:rPr lang="it-IT" sz="1200" b="1" i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 </a:t>
            </a:r>
            <a:r>
              <a:rPr lang="it-IT" sz="1200" i="1" dirty="0" smtClean="0">
                <a:latin typeface="Garamond" panose="02020404030301010803" pitchFamily="18" charset="0"/>
              </a:rPr>
              <a:t> </a:t>
            </a:r>
            <a:endParaRPr lang="it-IT" sz="1200" i="1" dirty="0">
              <a:latin typeface="Garamond" panose="02020404030301010803" pitchFamily="18" charset="0"/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4672813" y="3507854"/>
            <a:ext cx="1800200" cy="115212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solidFill>
                  <a:srgbClr val="92D050"/>
                </a:solidFill>
                <a:latin typeface="Garamond" panose="02020404030301010803" pitchFamily="18" charset="0"/>
              </a:rPr>
              <a:t>Intervento semplificato, gratuito e diretto al Fondo di Garanzia per le PMI </a:t>
            </a:r>
            <a:endParaRPr lang="it-IT" sz="1200" dirty="0">
              <a:solidFill>
                <a:srgbClr val="92D05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9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:9 Slate Master Slide">
  <a:themeElements>
    <a:clrScheme name="Orrick Slate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3E48"/>
      </a:accent1>
      <a:accent2>
        <a:srgbClr val="6E6E6E"/>
      </a:accent2>
      <a:accent3>
        <a:srgbClr val="016D9B"/>
      </a:accent3>
      <a:accent4>
        <a:srgbClr val="DF6E1E"/>
      </a:accent4>
      <a:accent5>
        <a:srgbClr val="669999"/>
      </a:accent5>
      <a:accent6>
        <a:srgbClr val="ACC37E"/>
      </a:accent6>
      <a:hlink>
        <a:srgbClr val="007398"/>
      </a:hlink>
      <a:folHlink>
        <a:srgbClr val="007398"/>
      </a:folHlink>
    </a:clrScheme>
    <a:fontScheme name="Orrick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Blank.potx" id="{BC8984E1-6616-4AE1-840A-AB8321CCE572}" vid="{E73AFB1E-5AE7-4F7F-87A6-896A150CD0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1911</Words>
  <Application>Microsoft Office PowerPoint</Application>
  <PresentationFormat>Personalizzato</PresentationFormat>
  <Paragraphs>243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16:9 Slate Master Slide</vt:lpstr>
      <vt:lpstr>        Fondo di Garanzia, start-up innovative ed Equity Crowdfunding </vt:lpstr>
      <vt:lpstr>Presentazione standard di PowerPoint</vt:lpstr>
      <vt:lpstr>Fondo di Garanzia per le PMI  - Introduzione - </vt:lpstr>
      <vt:lpstr>Fondo di Garanzia per le PMI  - Focus sulle start-up innovative: il Decreto 26 aprile 2013 - </vt:lpstr>
      <vt:lpstr>Fondo di Garanzia per le PMI  - Criteri e modalità di concessione della garanzia - (Segue)</vt:lpstr>
      <vt:lpstr>Fondo di Garanzia per le PMI  - Criteri e modalità di concessione della garanzia - </vt:lpstr>
      <vt:lpstr>Presentazione standard di PowerPoint</vt:lpstr>
      <vt:lpstr>Start-up innovative   - Misure di agevolazione - (Segue)</vt:lpstr>
      <vt:lpstr>Start-up innovative   - Misure di agevolazione - (Segue)</vt:lpstr>
      <vt:lpstr>Start-up innovative   - Misure di agevolazione -</vt:lpstr>
      <vt:lpstr>Start-up  - Focus: deroghe alla disciplina societaria ordinaria -  </vt:lpstr>
      <vt:lpstr>Start-up - Focus: deroghe alla disciplina societaria ordinaria: le quote - </vt:lpstr>
      <vt:lpstr>Presentazione standard di PowerPoint</vt:lpstr>
      <vt:lpstr>Equity Crowdunfing - Normativa di riferimento -</vt:lpstr>
      <vt:lpstr>Equity Crowdfunding:   - Definizione di "Crowdfunding" - </vt:lpstr>
      <vt:lpstr>Equity Crowdfunding  - Definizione e caratteristiche principali - </vt:lpstr>
      <vt:lpstr>Equity Crowdfunding  - Utilità -</vt:lpstr>
      <vt:lpstr> Equity Crowdfunding - Protezione degli investitori - (Segue)   </vt:lpstr>
      <vt:lpstr> Equity Crowdfunding - Protezione degli investitori - (Segue)   </vt:lpstr>
      <vt:lpstr> Equity Crowdfunding - Protezione degli investitori -  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fenomeno dell'Equity Crowdfunding: nascita, evoluzione e aspetti normativi</dc:title>
  <dc:creator>Mancinella, Matteo</dc:creator>
  <cp:lastModifiedBy>Administrator</cp:lastModifiedBy>
  <cp:revision>54</cp:revision>
  <cp:lastPrinted>2017-05-12T16:40:36Z</cp:lastPrinted>
  <dcterms:modified xsi:type="dcterms:W3CDTF">2017-05-22T10:07:48Z</dcterms:modified>
</cp:coreProperties>
</file>