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797675" cy="99282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n-ea"/>
        <a:cs typeface="+mn-cs"/>
      </a:defRPr>
    </a:lvl1pPr>
    <a:lvl2pPr marL="742950" indent="-285750" algn="l" defTabSz="449263" rtl="0" fontAlgn="base">
      <a:spcBef>
        <a:spcPct val="0"/>
      </a:spcBef>
      <a:spcAft>
        <a:spcPct val="0"/>
      </a:spcAft>
      <a:defRPr sz="2400" kern="1200">
        <a:solidFill>
          <a:schemeClr val="bg1"/>
        </a:solidFill>
        <a:latin typeface="Times New Roman" pitchFamily="18" charset="0"/>
        <a:ea typeface="+mn-ea"/>
        <a:cs typeface="+mn-cs"/>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n-ea"/>
        <a:cs typeface="+mn-cs"/>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n-ea"/>
        <a:cs typeface="+mn-cs"/>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66FF"/>
    <a:srgbClr val="8D5A33"/>
    <a:srgbClr val="003399"/>
    <a:srgbClr val="FF33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717" autoAdjust="0"/>
  </p:normalViewPr>
  <p:slideViewPr>
    <p:cSldViewPr>
      <p:cViewPr>
        <p:scale>
          <a:sx n="100" d="100"/>
          <a:sy n="100" d="100"/>
        </p:scale>
        <p:origin x="-1472" y="252"/>
      </p:cViewPr>
      <p:guideLst>
        <p:guide orient="horz" pos="2880"/>
        <p:guide pos="2160"/>
      </p:guideLst>
    </p:cSldViewPr>
  </p:slideViewPr>
  <p:outlineViewPr>
    <p:cViewPr varScale="1">
      <p:scale>
        <a:sx n="170" d="200"/>
        <a:sy n="170" d="200"/>
      </p:scale>
      <p:origin x="0" y="1716"/>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6888"/>
          </a:xfrm>
          <a:prstGeom prst="rect">
            <a:avLst/>
          </a:prstGeom>
          <a:noFill/>
          <a:ln w="9525">
            <a:noFill/>
            <a:miter lim="800000"/>
            <a:headEnd/>
            <a:tailEnd/>
          </a:ln>
        </p:spPr>
        <p:txBody>
          <a:bodyPr vert="horz" wrap="square" lIns="95545" tIns="47774" rIns="95545" bIns="47774" numCol="1" anchor="t" anchorCtr="0" compatLnSpc="1">
            <a:prstTxWarp prst="textNoShape">
              <a:avLst/>
            </a:prstTxWarp>
          </a:bodyPr>
          <a:lstStyle>
            <a:lvl1pPr algn="l">
              <a:defRPr sz="1200">
                <a:cs typeface="Arial" charset="0"/>
              </a:defRPr>
            </a:lvl1pPr>
          </a:lstStyle>
          <a:p>
            <a:pPr>
              <a:defRPr/>
            </a:pPr>
            <a:endParaRPr lang="it-IT"/>
          </a:p>
        </p:txBody>
      </p:sp>
      <p:sp>
        <p:nvSpPr>
          <p:cNvPr id="3" name="Date Placeholder 2"/>
          <p:cNvSpPr>
            <a:spLocks noGrp="1"/>
          </p:cNvSpPr>
          <p:nvPr>
            <p:ph type="dt" sz="quarter" idx="1"/>
          </p:nvPr>
        </p:nvSpPr>
        <p:spPr bwMode="auto">
          <a:xfrm>
            <a:off x="3851275" y="0"/>
            <a:ext cx="2944813" cy="496888"/>
          </a:xfrm>
          <a:prstGeom prst="rect">
            <a:avLst/>
          </a:prstGeom>
          <a:noFill/>
          <a:ln w="9525">
            <a:noFill/>
            <a:miter lim="800000"/>
            <a:headEnd/>
            <a:tailEnd/>
          </a:ln>
        </p:spPr>
        <p:txBody>
          <a:bodyPr vert="horz" wrap="square" lIns="95545" tIns="47774" rIns="95545" bIns="47774" numCol="1" anchor="t" anchorCtr="0" compatLnSpc="1">
            <a:prstTxWarp prst="textNoShape">
              <a:avLst/>
            </a:prstTxWarp>
          </a:bodyPr>
          <a:lstStyle>
            <a:lvl1pPr algn="r">
              <a:defRPr sz="1200">
                <a:cs typeface="Arial" charset="0"/>
              </a:defRPr>
            </a:lvl1pPr>
          </a:lstStyle>
          <a:p>
            <a:pPr>
              <a:defRPr/>
            </a:pPr>
            <a:fld id="{E098AECE-8AAC-41E0-8585-B1F8EA72CBAC}" type="datetimeFigureOut">
              <a:rPr lang="it-IT"/>
              <a:pPr>
                <a:defRPr/>
              </a:pPr>
              <a:t>22/01/2015</a:t>
            </a:fld>
            <a:endParaRPr lang="it-IT"/>
          </a:p>
        </p:txBody>
      </p:sp>
      <p:sp>
        <p:nvSpPr>
          <p:cNvPr id="4" name="Footer Placeholder 3"/>
          <p:cNvSpPr>
            <a:spLocks noGrp="1"/>
          </p:cNvSpPr>
          <p:nvPr>
            <p:ph type="ftr" sz="quarter" idx="2"/>
          </p:nvPr>
        </p:nvSpPr>
        <p:spPr bwMode="auto">
          <a:xfrm>
            <a:off x="0" y="9429750"/>
            <a:ext cx="2944813" cy="496888"/>
          </a:xfrm>
          <a:prstGeom prst="rect">
            <a:avLst/>
          </a:prstGeom>
          <a:noFill/>
          <a:ln w="9525">
            <a:noFill/>
            <a:miter lim="800000"/>
            <a:headEnd/>
            <a:tailEnd/>
          </a:ln>
        </p:spPr>
        <p:txBody>
          <a:bodyPr vert="horz" wrap="square" lIns="95545" tIns="47774" rIns="95545" bIns="47774" numCol="1" anchor="b" anchorCtr="0" compatLnSpc="1">
            <a:prstTxWarp prst="textNoShape">
              <a:avLst/>
            </a:prstTxWarp>
          </a:bodyPr>
          <a:lstStyle>
            <a:lvl1pPr algn="l">
              <a:defRPr sz="1200">
                <a:cs typeface="Arial" charset="0"/>
              </a:defRPr>
            </a:lvl1pPr>
          </a:lstStyle>
          <a:p>
            <a:pPr>
              <a:defRPr/>
            </a:pPr>
            <a:endParaRPr lang="it-IT"/>
          </a:p>
        </p:txBody>
      </p:sp>
      <p:sp>
        <p:nvSpPr>
          <p:cNvPr id="5" name="Slide Number Placeholder 4"/>
          <p:cNvSpPr>
            <a:spLocks noGrp="1"/>
          </p:cNvSpPr>
          <p:nvPr>
            <p:ph type="sldNum" sz="quarter" idx="3"/>
          </p:nvPr>
        </p:nvSpPr>
        <p:spPr bwMode="auto">
          <a:xfrm>
            <a:off x="3851275" y="9429750"/>
            <a:ext cx="2944813" cy="496888"/>
          </a:xfrm>
          <a:prstGeom prst="rect">
            <a:avLst/>
          </a:prstGeom>
          <a:noFill/>
          <a:ln w="9525">
            <a:noFill/>
            <a:miter lim="800000"/>
            <a:headEnd/>
            <a:tailEnd/>
          </a:ln>
        </p:spPr>
        <p:txBody>
          <a:bodyPr vert="horz" wrap="square" lIns="95545" tIns="47774" rIns="95545" bIns="47774" numCol="1" anchor="b" anchorCtr="0" compatLnSpc="1">
            <a:prstTxWarp prst="textNoShape">
              <a:avLst/>
            </a:prstTxWarp>
          </a:bodyPr>
          <a:lstStyle>
            <a:lvl1pPr algn="r">
              <a:defRPr sz="1200">
                <a:cs typeface="Arial" charset="0"/>
              </a:defRPr>
            </a:lvl1pPr>
          </a:lstStyle>
          <a:p>
            <a:pPr>
              <a:defRPr/>
            </a:pPr>
            <a:fld id="{3842554C-1599-47A7-8207-504C9A3695B6}" type="slidenum">
              <a:rPr lang="it-IT"/>
              <a:pPr>
                <a:defRPr/>
              </a:pPr>
              <a:t>‹N›</a:t>
            </a:fld>
            <a:endParaRPr lang="it-IT"/>
          </a:p>
        </p:txBody>
      </p:sp>
    </p:spTree>
    <p:extLst>
      <p:ext uri="{BB962C8B-B14F-4D97-AF65-F5344CB8AC3E}">
        <p14:creationId xmlns:p14="http://schemas.microsoft.com/office/powerpoint/2010/main" val="3590244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8225"/>
          </a:xfrm>
          <a:prstGeom prst="roundRect">
            <a:avLst>
              <a:gd name="adj" fmla="val 23"/>
            </a:avLst>
          </a:prstGeom>
          <a:solidFill>
            <a:srgbClr val="FFFFFF"/>
          </a:solidFill>
          <a:ln w="9525">
            <a:noFill/>
            <a:round/>
            <a:headEnd/>
            <a:tailEnd/>
          </a:ln>
        </p:spPr>
        <p:txBody>
          <a:bodyPr wrap="none" lIns="95545" tIns="47774" rIns="95545" bIns="47774" anchor="ctr"/>
          <a:lstStyle/>
          <a:p>
            <a:pPr>
              <a:buClr>
                <a:srgbClr val="000000"/>
              </a:buClr>
              <a:buSzPct val="100000"/>
              <a:buFont typeface="Times New Roman" pitchFamily="18" charset="0"/>
              <a:buNone/>
              <a:defRPr/>
            </a:pPr>
            <a:endParaRPr lang="it-IT">
              <a:ea typeface="Lucida Sans Unicode" pitchFamily="34" charset="0"/>
              <a:cs typeface="Lucida Sans Unicode" pitchFamily="34" charset="0"/>
            </a:endParaRPr>
          </a:p>
        </p:txBody>
      </p:sp>
      <p:sp>
        <p:nvSpPr>
          <p:cNvPr id="2050" name="Text Box 2"/>
          <p:cNvSpPr txBox="1">
            <a:spLocks noChangeArrowheads="1"/>
          </p:cNvSpPr>
          <p:nvPr/>
        </p:nvSpPr>
        <p:spPr bwMode="auto">
          <a:xfrm>
            <a:off x="0" y="0"/>
            <a:ext cx="2944813" cy="501650"/>
          </a:xfrm>
          <a:prstGeom prst="rect">
            <a:avLst/>
          </a:prstGeom>
          <a:noFill/>
          <a:ln w="9525">
            <a:noFill/>
            <a:round/>
            <a:headEnd/>
            <a:tailEnd/>
          </a:ln>
        </p:spPr>
        <p:txBody>
          <a:bodyPr wrap="none" lIns="95545" tIns="47774" rIns="95545" bIns="47774" anchor="ctr"/>
          <a:lstStyle/>
          <a:p>
            <a:pPr>
              <a:buClr>
                <a:srgbClr val="000000"/>
              </a:buClr>
              <a:buSzPct val="100000"/>
              <a:buFont typeface="Times New Roman" pitchFamily="18" charset="0"/>
              <a:buNone/>
              <a:defRPr/>
            </a:pPr>
            <a:endParaRPr lang="it-IT">
              <a:ea typeface="Lucida Sans Unicode" pitchFamily="34" charset="0"/>
              <a:cs typeface="Lucida Sans Unicode" pitchFamily="34" charset="0"/>
            </a:endParaRPr>
          </a:p>
        </p:txBody>
      </p:sp>
      <p:sp>
        <p:nvSpPr>
          <p:cNvPr id="2051" name="Rectangle 3"/>
          <p:cNvSpPr>
            <a:spLocks noGrp="1" noChangeArrowheads="1"/>
          </p:cNvSpPr>
          <p:nvPr>
            <p:ph type="dt"/>
          </p:nvPr>
        </p:nvSpPr>
        <p:spPr bwMode="auto">
          <a:xfrm>
            <a:off x="3851275" y="0"/>
            <a:ext cx="2943225" cy="495300"/>
          </a:xfrm>
          <a:prstGeom prst="rect">
            <a:avLst/>
          </a:prstGeom>
          <a:noFill/>
          <a:ln w="9525">
            <a:noFill/>
            <a:round/>
            <a:headEnd/>
            <a:tailEnd/>
          </a:ln>
        </p:spPr>
        <p:txBody>
          <a:bodyPr vert="horz" wrap="square" lIns="94040" tIns="48902" rIns="94040" bIns="48902" numCol="1" anchor="t" anchorCtr="0" compatLnSpc="1">
            <a:prstTxWarp prst="textNoShape">
              <a:avLst/>
            </a:prstTxWarp>
          </a:bodyPr>
          <a:lstStyle>
            <a:lvl1pPr algn="r">
              <a:buClr>
                <a:srgbClr val="000000"/>
              </a:buClr>
              <a:buSzPct val="100000"/>
              <a:buFont typeface="Times New Roman" pitchFamily="18" charset="0"/>
              <a:buNone/>
              <a:tabLst>
                <a:tab pos="0" algn="l"/>
                <a:tab pos="956591" algn="l"/>
                <a:tab pos="1913181" algn="l"/>
                <a:tab pos="2869772" algn="l"/>
                <a:tab pos="3826364" algn="l"/>
                <a:tab pos="4782954" algn="l"/>
                <a:tab pos="5739544" algn="l"/>
                <a:tab pos="6696136" algn="l"/>
                <a:tab pos="7652727" algn="l"/>
                <a:tab pos="8609318" algn="l"/>
                <a:tab pos="9565908" algn="l"/>
                <a:tab pos="10522499" algn="l"/>
              </a:tabLst>
              <a:defRPr sz="1200">
                <a:solidFill>
                  <a:srgbClr val="000000"/>
                </a:solidFill>
                <a:ea typeface="Lucida Sans Unicode" pitchFamily="34" charset="0"/>
                <a:cs typeface="Lucida Sans Unicode" pitchFamily="34" charset="0"/>
              </a:defRPr>
            </a:lvl1pPr>
          </a:lstStyle>
          <a:p>
            <a:pPr>
              <a:defRPr/>
            </a:pPr>
            <a:endParaRPr lang="it-IT"/>
          </a:p>
        </p:txBody>
      </p:sp>
      <p:sp>
        <p:nvSpPr>
          <p:cNvPr id="13317" name="Rectangle 4"/>
          <p:cNvSpPr>
            <a:spLocks noGrp="1" noRot="1" noChangeAspect="1" noChangeArrowheads="1"/>
          </p:cNvSpPr>
          <p:nvPr>
            <p:ph type="sldImg"/>
          </p:nvPr>
        </p:nvSpPr>
        <p:spPr bwMode="auto">
          <a:xfrm>
            <a:off x="2003425" y="744538"/>
            <a:ext cx="2790825" cy="3721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681038" y="4714875"/>
            <a:ext cx="5434012" cy="4467225"/>
          </a:xfrm>
          <a:prstGeom prst="rect">
            <a:avLst/>
          </a:prstGeom>
          <a:noFill/>
          <a:ln w="9525">
            <a:noFill/>
            <a:round/>
            <a:headEnd/>
            <a:tailEnd/>
          </a:ln>
        </p:spPr>
        <p:txBody>
          <a:bodyPr vert="horz" wrap="square" lIns="94040" tIns="48902" rIns="94040" bIns="48902" numCol="1" anchor="t" anchorCtr="0" compatLnSpc="1">
            <a:prstTxWarp prst="textNoShape">
              <a:avLst/>
            </a:prstTxWarp>
          </a:bodyPr>
          <a:lstStyle/>
          <a:p>
            <a:pPr lvl="0"/>
            <a:endParaRPr lang="it-IT" noProof="0" smtClean="0"/>
          </a:p>
        </p:txBody>
      </p:sp>
      <p:sp>
        <p:nvSpPr>
          <p:cNvPr id="2054" name="Text Box 6"/>
          <p:cNvSpPr txBox="1">
            <a:spLocks noChangeArrowheads="1"/>
          </p:cNvSpPr>
          <p:nvPr/>
        </p:nvSpPr>
        <p:spPr bwMode="auto">
          <a:xfrm>
            <a:off x="0" y="9426575"/>
            <a:ext cx="2944813" cy="501650"/>
          </a:xfrm>
          <a:prstGeom prst="rect">
            <a:avLst/>
          </a:prstGeom>
          <a:noFill/>
          <a:ln w="9525">
            <a:noFill/>
            <a:round/>
            <a:headEnd/>
            <a:tailEnd/>
          </a:ln>
        </p:spPr>
        <p:txBody>
          <a:bodyPr wrap="none" lIns="95545" tIns="47774" rIns="95545" bIns="47774" anchor="ctr"/>
          <a:lstStyle/>
          <a:p>
            <a:pPr>
              <a:buClr>
                <a:srgbClr val="000000"/>
              </a:buClr>
              <a:buSzPct val="100000"/>
              <a:buFont typeface="Times New Roman" pitchFamily="18" charset="0"/>
              <a:buNone/>
              <a:defRPr/>
            </a:pPr>
            <a:endParaRPr lang="it-IT">
              <a:ea typeface="Lucida Sans Unicode" pitchFamily="34" charset="0"/>
              <a:cs typeface="Lucida Sans Unicode" pitchFamily="34" charset="0"/>
            </a:endParaRPr>
          </a:p>
        </p:txBody>
      </p:sp>
      <p:sp>
        <p:nvSpPr>
          <p:cNvPr id="2055" name="Rectangle 7"/>
          <p:cNvSpPr>
            <a:spLocks noGrp="1" noChangeArrowheads="1"/>
          </p:cNvSpPr>
          <p:nvPr>
            <p:ph type="sldNum"/>
          </p:nvPr>
        </p:nvSpPr>
        <p:spPr bwMode="auto">
          <a:xfrm>
            <a:off x="3851275" y="9429750"/>
            <a:ext cx="2943225" cy="495300"/>
          </a:xfrm>
          <a:prstGeom prst="rect">
            <a:avLst/>
          </a:prstGeom>
          <a:noFill/>
          <a:ln w="9525">
            <a:noFill/>
            <a:round/>
            <a:headEnd/>
            <a:tailEnd/>
          </a:ln>
        </p:spPr>
        <p:txBody>
          <a:bodyPr vert="horz" wrap="square" lIns="94040" tIns="48902" rIns="94040" bIns="48902" numCol="1" anchor="b" anchorCtr="0" compatLnSpc="1">
            <a:prstTxWarp prst="textNoShape">
              <a:avLst/>
            </a:prstTxWarp>
          </a:bodyPr>
          <a:lstStyle>
            <a:lvl1pPr algn="r">
              <a:buClr>
                <a:srgbClr val="000000"/>
              </a:buClr>
              <a:buSzPct val="100000"/>
              <a:buFont typeface="Times New Roman" pitchFamily="18" charset="0"/>
              <a:buNone/>
              <a:tabLst>
                <a:tab pos="0" algn="l"/>
                <a:tab pos="956591" algn="l"/>
                <a:tab pos="1913181" algn="l"/>
                <a:tab pos="2869772" algn="l"/>
                <a:tab pos="3826364" algn="l"/>
                <a:tab pos="4782954" algn="l"/>
                <a:tab pos="5739544" algn="l"/>
                <a:tab pos="6696136" algn="l"/>
                <a:tab pos="7652727" algn="l"/>
                <a:tab pos="8609318" algn="l"/>
                <a:tab pos="9565908" algn="l"/>
                <a:tab pos="10522499" algn="l"/>
              </a:tabLst>
              <a:defRPr sz="1200">
                <a:solidFill>
                  <a:srgbClr val="000000"/>
                </a:solidFill>
                <a:ea typeface="Lucida Sans Unicode" pitchFamily="34" charset="0"/>
                <a:cs typeface="Lucida Sans Unicode" pitchFamily="34" charset="0"/>
              </a:defRPr>
            </a:lvl1pPr>
          </a:lstStyle>
          <a:p>
            <a:pPr>
              <a:defRPr/>
            </a:pPr>
            <a:fld id="{DE4ABB2D-BCD6-4F8F-A1AA-FE51D9FDC445}" type="slidenum">
              <a:rPr lang="it-IT"/>
              <a:pPr>
                <a:defRPr/>
              </a:pPr>
              <a:t>‹N›</a:t>
            </a:fld>
            <a:endParaRPr lang="it-IT"/>
          </a:p>
        </p:txBody>
      </p:sp>
    </p:spTree>
    <p:extLst>
      <p:ext uri="{BB962C8B-B14F-4D97-AF65-F5344CB8AC3E}">
        <p14:creationId xmlns:p14="http://schemas.microsoft.com/office/powerpoint/2010/main" val="348894998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tabLst>
                <a:tab pos="0" algn="l"/>
                <a:tab pos="952500" algn="l"/>
                <a:tab pos="1909763" algn="l"/>
                <a:tab pos="2863850" algn="l"/>
                <a:tab pos="3819525" algn="l"/>
                <a:tab pos="4773613" algn="l"/>
                <a:tab pos="5730875" algn="l"/>
                <a:tab pos="6686550" algn="l"/>
                <a:tab pos="7640638" algn="l"/>
                <a:tab pos="8596313" algn="l"/>
                <a:tab pos="9551988" algn="l"/>
                <a:tab pos="10507663" algn="l"/>
              </a:tabLst>
            </a:pPr>
            <a:fld id="{4B54E146-A002-4D57-A614-795E81529A61}" type="slidenum">
              <a:rPr lang="it-IT" smtClean="0"/>
              <a:pPr>
                <a:tabLst>
                  <a:tab pos="0" algn="l"/>
                  <a:tab pos="952500" algn="l"/>
                  <a:tab pos="1909763" algn="l"/>
                  <a:tab pos="2863850" algn="l"/>
                  <a:tab pos="3819525" algn="l"/>
                  <a:tab pos="4773613" algn="l"/>
                  <a:tab pos="5730875" algn="l"/>
                  <a:tab pos="6686550" algn="l"/>
                  <a:tab pos="7640638" algn="l"/>
                  <a:tab pos="8596313" algn="l"/>
                  <a:tab pos="9551988" algn="l"/>
                  <a:tab pos="10507663" algn="l"/>
                </a:tabLst>
              </a:pPr>
              <a:t>1</a:t>
            </a:fld>
            <a:endParaRPr lang="it-IT" smtClean="0"/>
          </a:p>
        </p:txBody>
      </p:sp>
      <p:sp>
        <p:nvSpPr>
          <p:cNvPr id="16387" name="Rectangle 1"/>
          <p:cNvSpPr>
            <a:spLocks noGrp="1" noRot="1" noChangeAspect="1" noChangeArrowheads="1" noTextEdit="1"/>
          </p:cNvSpPr>
          <p:nvPr>
            <p:ph type="sldImg"/>
          </p:nvPr>
        </p:nvSpPr>
        <p:spPr>
          <a:xfrm>
            <a:off x="2003425" y="744538"/>
            <a:ext cx="2792413" cy="3722687"/>
          </a:xfrm>
          <a:solidFill>
            <a:srgbClr val="FFFFFF"/>
          </a:solidFill>
          <a:ln/>
        </p:spPr>
      </p:sp>
      <p:sp>
        <p:nvSpPr>
          <p:cNvPr id="16388" name="Rectangle 2"/>
          <p:cNvSpPr>
            <a:spLocks noGrp="1" noChangeArrowheads="1"/>
          </p:cNvSpPr>
          <p:nvPr>
            <p:ph type="body" idx="1"/>
          </p:nvPr>
        </p:nvSpPr>
        <p:spPr>
          <a:xfrm>
            <a:off x="681038" y="4714875"/>
            <a:ext cx="5437187" cy="4570413"/>
          </a:xfrm>
          <a:noFill/>
          <a:ln/>
        </p:spPr>
        <p:txBody>
          <a:bodyPr wrap="none" anchor="ctr"/>
          <a:lstStyle/>
          <a:p>
            <a:endParaRPr lang="it-IT"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E0E06456-66CB-4A77-B398-ADAA00617CDC}"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FFC78E48-32C5-451C-8B0F-5E73A81B5F93}"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886325" y="618067"/>
            <a:ext cx="1456135" cy="766868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14350" y="618067"/>
            <a:ext cx="4257675" cy="766868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322223F-DC75-43D7-82C4-16FC6836167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D395C6C0-CCBF-4A69-841E-7F42C13D8B9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85C60D00-270B-4ADF-8AD8-8CA9210CCD1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14350" y="2641601"/>
            <a:ext cx="2856310" cy="5645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4960" y="2641601"/>
            <a:ext cx="2857500" cy="5645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D67EA8E2-F188-48CE-80C8-E01152EA4D34}"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ADBC08F0-0687-4EC0-81D0-29C20565881D}"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F826F145-AF55-4762-BE4D-7654C11A8C7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2A98944B-2048-49A5-A1C2-EA03532DFCC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53B28EAE-59EA-441B-A275-554FB9DFE45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A1D5D223-1CD1-44A8-81DE-16FF9572583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14350" y="617538"/>
            <a:ext cx="5827713" cy="19113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514350" y="2641600"/>
            <a:ext cx="5827713" cy="56451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
        <p:nvSpPr>
          <p:cNvPr id="2" name="Text Box 3"/>
          <p:cNvSpPr txBox="1">
            <a:spLocks noChangeArrowheads="1"/>
          </p:cNvSpPr>
          <p:nvPr/>
        </p:nvSpPr>
        <p:spPr bwMode="auto">
          <a:xfrm>
            <a:off x="514350" y="8331200"/>
            <a:ext cx="1428750" cy="614363"/>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defRPr/>
            </a:pPr>
            <a:endParaRPr lang="it-IT"/>
          </a:p>
        </p:txBody>
      </p:sp>
      <p:sp>
        <p:nvSpPr>
          <p:cNvPr id="1028" name="Text Box 4"/>
          <p:cNvSpPr txBox="1">
            <a:spLocks noChangeArrowheads="1"/>
          </p:cNvSpPr>
          <p:nvPr/>
        </p:nvSpPr>
        <p:spPr bwMode="auto">
          <a:xfrm>
            <a:off x="2343150" y="8331200"/>
            <a:ext cx="2171700" cy="614363"/>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defRPr/>
            </a:pPr>
            <a:endParaRPr lang="it-IT"/>
          </a:p>
        </p:txBody>
      </p:sp>
      <p:sp>
        <p:nvSpPr>
          <p:cNvPr id="1029" name="Rectangle 5"/>
          <p:cNvSpPr>
            <a:spLocks noGrp="1" noChangeArrowheads="1"/>
          </p:cNvSpPr>
          <p:nvPr>
            <p:ph type="sldNum"/>
          </p:nvPr>
        </p:nvSpPr>
        <p:spPr bwMode="auto">
          <a:xfrm>
            <a:off x="4914900" y="8331200"/>
            <a:ext cx="1427163" cy="6080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Times New Roman" pitchFamily="18" charset="0"/>
              <a:buNone/>
              <a:defRPr sz="1400">
                <a:solidFill>
                  <a:srgbClr val="000000"/>
                </a:solidFill>
                <a:cs typeface="+mn-cs"/>
              </a:defRPr>
            </a:lvl1pPr>
          </a:lstStyle>
          <a:p>
            <a:pPr>
              <a:defRPr/>
            </a:pPr>
            <a:fld id="{02F8824C-C20E-4CE5-87FF-71D6D7405F32}" type="slidenum">
              <a:rPr lang="it-IT"/>
              <a:pPr>
                <a:defRPr/>
              </a:pPr>
              <a:t>‹N›</a:t>
            </a:fld>
            <a:endParaRPr lang="it-IT"/>
          </a:p>
        </p:txBody>
      </p:sp>
      <p:sp>
        <p:nvSpPr>
          <p:cNvPr id="1030" name="Rectangle 6"/>
          <p:cNvSpPr>
            <a:spLocks noChangeArrowheads="1"/>
          </p:cNvSpPr>
          <p:nvPr/>
        </p:nvSpPr>
        <p:spPr bwMode="auto">
          <a:xfrm>
            <a:off x="0" y="0"/>
            <a:ext cx="6858000" cy="1016000"/>
          </a:xfrm>
          <a:prstGeom prst="rect">
            <a:avLst/>
          </a:prstGeom>
          <a:solidFill>
            <a:srgbClr val="000099"/>
          </a:solidFill>
          <a:ln w="9525">
            <a:noFill/>
            <a:round/>
            <a:headEnd/>
            <a:tailEnd/>
          </a:ln>
          <a:effectLst/>
        </p:spPr>
        <p:txBody>
          <a:bodyPr wrap="none" anchor="ctr"/>
          <a:lstStyle/>
          <a:p>
            <a:pPr>
              <a:buClr>
                <a:srgbClr val="000000"/>
              </a:buClr>
              <a:buSzPct val="100000"/>
              <a:buFont typeface="Times New Roman" pitchFamily="18" charset="0"/>
              <a:buNone/>
              <a:defRPr/>
            </a:pPr>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6" charset="0"/>
          <a:ea typeface="Lucida Sans Unicode" charset="0"/>
          <a:cs typeface="Lucida Sans Unicode"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Lucida Sans Unicode" charset="0"/>
          <a:cs typeface="Lucida Sans Unicode"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7" descr="http://events.unitn.it/sites/events.unitn.it/files/config/famine/img_hp2.jpg"/>
          <p:cNvPicPr>
            <a:picLocks noChangeAspect="1" noChangeArrowheads="1"/>
          </p:cNvPicPr>
          <p:nvPr/>
        </p:nvPicPr>
        <p:blipFill>
          <a:blip r:embed="rId3"/>
          <a:srcRect/>
          <a:stretch>
            <a:fillRect/>
          </a:stretch>
        </p:blipFill>
        <p:spPr bwMode="auto">
          <a:xfrm>
            <a:off x="2636838" y="8204200"/>
            <a:ext cx="4221162" cy="939800"/>
          </a:xfrm>
          <a:prstGeom prst="rect">
            <a:avLst/>
          </a:prstGeom>
          <a:noFill/>
          <a:ln w="9525">
            <a:noFill/>
            <a:miter lim="800000"/>
            <a:headEnd/>
            <a:tailEnd/>
          </a:ln>
        </p:spPr>
      </p:pic>
      <p:sp>
        <p:nvSpPr>
          <p:cNvPr id="15363" name="Text Box 4"/>
          <p:cNvSpPr txBox="1">
            <a:spLocks noChangeArrowheads="1"/>
          </p:cNvSpPr>
          <p:nvPr/>
        </p:nvSpPr>
        <p:spPr bwMode="auto">
          <a:xfrm>
            <a:off x="0" y="0"/>
            <a:ext cx="6858000" cy="463550"/>
          </a:xfrm>
          <a:prstGeom prst="rect">
            <a:avLst/>
          </a:prstGeom>
          <a:noFill/>
          <a:ln w="9525">
            <a:noFill/>
            <a:round/>
            <a:headEnd/>
            <a:tailEnd/>
          </a:ln>
        </p:spPr>
        <p:txBody>
          <a:bodyPr lIns="90000" tIns="46800" rIns="90000" bIns="4680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p>
        </p:txBody>
      </p:sp>
      <p:pic>
        <p:nvPicPr>
          <p:cNvPr id="15364" name="Immagine 7" descr="unitn_nero_2r_ita.gif"/>
          <p:cNvPicPr>
            <a:picLocks noChangeAspect="1"/>
          </p:cNvPicPr>
          <p:nvPr/>
        </p:nvPicPr>
        <p:blipFill>
          <a:blip r:embed="rId4"/>
          <a:srcRect/>
          <a:stretch>
            <a:fillRect/>
          </a:stretch>
        </p:blipFill>
        <p:spPr bwMode="auto">
          <a:xfrm>
            <a:off x="0" y="8172450"/>
            <a:ext cx="1773238" cy="511175"/>
          </a:xfrm>
          <a:prstGeom prst="rect">
            <a:avLst/>
          </a:prstGeom>
          <a:noFill/>
          <a:ln w="9525">
            <a:noFill/>
            <a:miter lim="800000"/>
            <a:headEnd/>
            <a:tailEnd/>
          </a:ln>
        </p:spPr>
      </p:pic>
      <p:pic>
        <p:nvPicPr>
          <p:cNvPr id="15365" name="Picture 1" descr="E:\steffi\FAMINE\logo_etal\samll.png"/>
          <p:cNvPicPr>
            <a:picLocks noChangeAspect="1" noChangeArrowheads="1"/>
          </p:cNvPicPr>
          <p:nvPr/>
        </p:nvPicPr>
        <p:blipFill>
          <a:blip r:embed="rId5"/>
          <a:srcRect/>
          <a:stretch>
            <a:fillRect/>
          </a:stretch>
        </p:blipFill>
        <p:spPr bwMode="auto">
          <a:xfrm>
            <a:off x="1700213" y="8620125"/>
            <a:ext cx="547687" cy="523875"/>
          </a:xfrm>
          <a:prstGeom prst="rect">
            <a:avLst/>
          </a:prstGeom>
          <a:noFill/>
          <a:ln w="9525">
            <a:noFill/>
            <a:miter lim="800000"/>
            <a:headEnd/>
            <a:tailEnd/>
          </a:ln>
        </p:spPr>
      </p:pic>
      <p:sp>
        <p:nvSpPr>
          <p:cNvPr id="15366" name="Textfeld 1"/>
          <p:cNvSpPr txBox="1">
            <a:spLocks noChangeArrowheads="1"/>
          </p:cNvSpPr>
          <p:nvPr/>
        </p:nvSpPr>
        <p:spPr bwMode="auto">
          <a:xfrm>
            <a:off x="0" y="1050925"/>
            <a:ext cx="3357563" cy="4313238"/>
          </a:xfrm>
          <a:prstGeom prst="rect">
            <a:avLst/>
          </a:prstGeom>
          <a:noFill/>
          <a:ln w="9525">
            <a:noFill/>
            <a:miter lim="800000"/>
            <a:headEnd/>
            <a:tailEnd/>
          </a:ln>
        </p:spPr>
        <p:txBody>
          <a:bodyPr>
            <a:spAutoFit/>
          </a:bodyPr>
          <a:lstStyle/>
          <a:p>
            <a:pPr algn="just"/>
            <a:r>
              <a:rPr lang="en-US" sz="1100" dirty="0">
                <a:solidFill>
                  <a:schemeClr val="tx1"/>
                </a:solidFill>
              </a:rPr>
              <a:t>Italy is one of the European countries with the lowest diffusion of new family </a:t>
            </a:r>
            <a:r>
              <a:rPr lang="en-US" sz="1100" dirty="0" err="1">
                <a:solidFill>
                  <a:schemeClr val="tx1"/>
                </a:solidFill>
              </a:rPr>
              <a:t>behaviour</a:t>
            </a:r>
            <a:r>
              <a:rPr lang="en-US" sz="1100" dirty="0">
                <a:solidFill>
                  <a:schemeClr val="tx1"/>
                </a:solidFill>
              </a:rPr>
              <a:t> such as separation and divorce, cohabitation and extra-marital </a:t>
            </a:r>
            <a:r>
              <a:rPr lang="en-US" sz="1100" dirty="0" err="1">
                <a:solidFill>
                  <a:schemeClr val="tx1"/>
                </a:solidFill>
              </a:rPr>
              <a:t>fertiltity</a:t>
            </a:r>
            <a:r>
              <a:rPr lang="en-US" sz="1100" dirty="0">
                <a:solidFill>
                  <a:schemeClr val="tx1"/>
                </a:solidFill>
              </a:rPr>
              <a:t>. However, in the second half of the ‘90s, cohabitations started to spread even in Southern Europe, Italy included, concomitantly with a raise of marital instability and fertility rates.</a:t>
            </a:r>
          </a:p>
          <a:p>
            <a:pPr algn="just"/>
            <a:r>
              <a:rPr lang="en-US" sz="1100" dirty="0">
                <a:solidFill>
                  <a:schemeClr val="tx1"/>
                </a:solidFill>
              </a:rPr>
              <a:t>The core hypothesis of this paper is that such increase has followed the typical pattern of a “diffusion process”, as described in the seminal work by Rogers (1983).</a:t>
            </a:r>
          </a:p>
          <a:p>
            <a:pPr algn="just"/>
            <a:r>
              <a:rPr lang="en-US" sz="1100" dirty="0">
                <a:solidFill>
                  <a:schemeClr val="tx1"/>
                </a:solidFill>
              </a:rPr>
              <a:t>According to Rogers, in the early period of diffusion of an innovative </a:t>
            </a:r>
            <a:r>
              <a:rPr lang="en-US" sz="1100" dirty="0" err="1">
                <a:solidFill>
                  <a:schemeClr val="tx1"/>
                </a:solidFill>
              </a:rPr>
              <a:t>behaviour</a:t>
            </a:r>
            <a:r>
              <a:rPr lang="en-US" sz="1100" dirty="0">
                <a:solidFill>
                  <a:schemeClr val="tx1"/>
                </a:solidFill>
              </a:rPr>
              <a:t>, a certain part of the population, more cosmopolite, more educated and relatively less connected to the broader local context is the one which ignites the process itself. At this stage, the diffusion is driven by </a:t>
            </a:r>
            <a:r>
              <a:rPr lang="en-US" sz="1100" i="1" dirty="0">
                <a:solidFill>
                  <a:schemeClr val="tx1"/>
                </a:solidFill>
              </a:rPr>
              <a:t>peer effects, </a:t>
            </a:r>
            <a:r>
              <a:rPr lang="en-US" sz="1100" dirty="0">
                <a:solidFill>
                  <a:schemeClr val="tx1"/>
                </a:solidFill>
              </a:rPr>
              <a:t>i.e. a direct influence between individuals who are placed in the same segment of the society and share several structural characteristics. At later stages, the diffusion should </a:t>
            </a:r>
            <a:r>
              <a:rPr lang="en-US" sz="1100">
                <a:solidFill>
                  <a:schemeClr val="tx1"/>
                </a:solidFill>
              </a:rPr>
              <a:t>be </a:t>
            </a:r>
            <a:r>
              <a:rPr lang="en-US" sz="1100" smtClean="0">
                <a:solidFill>
                  <a:schemeClr val="tx1"/>
                </a:solidFill>
              </a:rPr>
              <a:t>driven </a:t>
            </a:r>
            <a:r>
              <a:rPr lang="en-US" sz="1100" dirty="0">
                <a:solidFill>
                  <a:schemeClr val="tx1"/>
                </a:solidFill>
              </a:rPr>
              <a:t>by </a:t>
            </a:r>
            <a:r>
              <a:rPr lang="en-US" sz="1100" i="1" dirty="0">
                <a:solidFill>
                  <a:schemeClr val="tx1"/>
                </a:solidFill>
              </a:rPr>
              <a:t>pre-cohort effects</a:t>
            </a:r>
            <a:r>
              <a:rPr lang="en-US" sz="1100" dirty="0">
                <a:solidFill>
                  <a:schemeClr val="tx1"/>
                </a:solidFill>
              </a:rPr>
              <a:t>. As long as the new </a:t>
            </a:r>
            <a:r>
              <a:rPr lang="en-US" sz="1100" dirty="0" err="1">
                <a:solidFill>
                  <a:schemeClr val="tx1"/>
                </a:solidFill>
              </a:rPr>
              <a:t>behaviour</a:t>
            </a:r>
            <a:r>
              <a:rPr lang="en-US" sz="1100" dirty="0">
                <a:solidFill>
                  <a:schemeClr val="tx1"/>
                </a:solidFill>
              </a:rPr>
              <a:t> spread, experiences of previous adopters become more accessible by non-adopters and, thus, even less selected segments of the social system are exposed to the innovation and prone to adopt it.</a:t>
            </a:r>
          </a:p>
          <a:p>
            <a:pPr algn="just"/>
            <a:endParaRPr lang="it-IT" sz="1200" dirty="0">
              <a:solidFill>
                <a:schemeClr val="tx1"/>
              </a:solidFill>
            </a:endParaRPr>
          </a:p>
        </p:txBody>
      </p:sp>
      <p:sp>
        <p:nvSpPr>
          <p:cNvPr id="15367" name="Rettangolo 14"/>
          <p:cNvSpPr>
            <a:spLocks noChangeArrowheads="1"/>
          </p:cNvSpPr>
          <p:nvPr/>
        </p:nvSpPr>
        <p:spPr bwMode="auto">
          <a:xfrm>
            <a:off x="3313113" y="3059113"/>
            <a:ext cx="3500437" cy="1552575"/>
          </a:xfrm>
          <a:prstGeom prst="rect">
            <a:avLst/>
          </a:prstGeom>
          <a:noFill/>
          <a:ln w="9525">
            <a:noFill/>
            <a:miter lim="800000"/>
            <a:headEnd/>
            <a:tailEnd/>
          </a:ln>
        </p:spPr>
        <p:txBody>
          <a:bodyPr>
            <a:spAutoFit/>
          </a:bodyPr>
          <a:lstStyle/>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GB" sz="1200">
              <a:solidFill>
                <a:schemeClr val="tx1"/>
              </a:solidFill>
            </a:endParaRPr>
          </a:p>
          <a:p>
            <a:pPr algn="just"/>
            <a:endParaRPr lang="en-US" sz="1200"/>
          </a:p>
          <a:p>
            <a:pPr algn="just"/>
            <a:endParaRPr lang="en-US" sz="1200">
              <a:solidFill>
                <a:schemeClr val="tx1"/>
              </a:solidFill>
            </a:endParaRPr>
          </a:p>
        </p:txBody>
      </p:sp>
      <p:sp>
        <p:nvSpPr>
          <p:cNvPr id="15368" name="Rectangle 18"/>
          <p:cNvSpPr>
            <a:spLocks noChangeArrowheads="1"/>
          </p:cNvSpPr>
          <p:nvPr/>
        </p:nvSpPr>
        <p:spPr bwMode="auto">
          <a:xfrm>
            <a:off x="0" y="3987800"/>
            <a:ext cx="6858000" cy="0"/>
          </a:xfrm>
          <a:prstGeom prst="rect">
            <a:avLst/>
          </a:prstGeom>
          <a:noFill/>
          <a:ln w="9525">
            <a:noFill/>
            <a:miter lim="800000"/>
            <a:headEnd/>
            <a:tailEnd/>
          </a:ln>
        </p:spPr>
        <p:txBody>
          <a:bodyPr wrap="none" anchor="ctr">
            <a:spAutoFit/>
          </a:bodyPr>
          <a:lstStyle/>
          <a:p>
            <a:endParaRPr lang="it-IT"/>
          </a:p>
        </p:txBody>
      </p:sp>
      <p:sp>
        <p:nvSpPr>
          <p:cNvPr id="15369" name="CasellaDiTesto 9"/>
          <p:cNvSpPr txBox="1">
            <a:spLocks noChangeArrowheads="1"/>
          </p:cNvSpPr>
          <p:nvPr/>
        </p:nvSpPr>
        <p:spPr bwMode="auto">
          <a:xfrm>
            <a:off x="3357563" y="1041400"/>
            <a:ext cx="3384550" cy="4298950"/>
          </a:xfrm>
          <a:prstGeom prst="rect">
            <a:avLst/>
          </a:prstGeom>
          <a:noFill/>
          <a:ln w="9525">
            <a:noFill/>
            <a:miter lim="800000"/>
            <a:headEnd/>
            <a:tailEnd/>
          </a:ln>
        </p:spPr>
        <p:txBody>
          <a:bodyPr>
            <a:spAutoFit/>
          </a:bodyPr>
          <a:lstStyle/>
          <a:p>
            <a:pPr algn="just"/>
            <a:r>
              <a:rPr lang="it-IT" sz="1100">
                <a:solidFill>
                  <a:schemeClr val="tx1"/>
                </a:solidFill>
              </a:rPr>
              <a:t>It has been claimed in the literature that parental acceptance of cohabitation is far more important in Italy than the preferences of the young and their friends. Given the Italian “familialistic” society, we hypothesise that, although the spread of cohabitations in Italy follows a general diffusion model, pre-cohort effects should be more relevant than peer effects.</a:t>
            </a:r>
          </a:p>
          <a:p>
            <a:pPr algn="just"/>
            <a:r>
              <a:rPr lang="it-IT" sz="1100">
                <a:solidFill>
                  <a:schemeClr val="tx1"/>
                </a:solidFill>
              </a:rPr>
              <a:t>We test our hypotheses on data from the ISTAT Multipurpose survey (2009), which contains retrospective information on educational, labour market and family histories. We select women born between 1954 and 1984 and apply </a:t>
            </a:r>
            <a:r>
              <a:rPr lang="it-IT" sz="1100" i="1">
                <a:solidFill>
                  <a:schemeClr val="tx1"/>
                </a:solidFill>
              </a:rPr>
              <a:t>competing risks</a:t>
            </a:r>
            <a:r>
              <a:rPr lang="it-IT" sz="1100">
                <a:solidFill>
                  <a:schemeClr val="tx1"/>
                </a:solidFill>
              </a:rPr>
              <a:t> duration models to study women’s transition to first cohabitation. Peer- and pre-cohort variables represent the cumulative experience of the same and previous cohorts respectively.</a:t>
            </a:r>
          </a:p>
          <a:p>
            <a:pPr algn="just"/>
            <a:r>
              <a:rPr lang="it-IT" sz="1100">
                <a:solidFill>
                  <a:schemeClr val="tx1"/>
                </a:solidFill>
              </a:rPr>
              <a:t>As Fig. 1 shows, peer-effects are even larger than pre-cohort effects among cohorts from 1954 to 1969, when cohabitation was a very rare event. Fig. 2 shows how peer-effects were stronger among highly educated women, consistently with the predictions of the diffusion theory. However, peer-effects seem generally little and disappear once models include women born in the ’70s, while pre-cohort effects become strong and significant.</a:t>
            </a:r>
          </a:p>
          <a:p>
            <a:pPr algn="just"/>
            <a:endParaRPr lang="it-IT" sz="1100">
              <a:solidFill>
                <a:schemeClr val="tx1"/>
              </a:solidFill>
            </a:endParaRPr>
          </a:p>
        </p:txBody>
      </p:sp>
      <p:sp>
        <p:nvSpPr>
          <p:cNvPr id="15370" name="CasellaDiTesto 11"/>
          <p:cNvSpPr txBox="1">
            <a:spLocks noChangeArrowheads="1"/>
          </p:cNvSpPr>
          <p:nvPr/>
        </p:nvSpPr>
        <p:spPr bwMode="auto">
          <a:xfrm>
            <a:off x="44450" y="34925"/>
            <a:ext cx="6813550" cy="884238"/>
          </a:xfrm>
          <a:prstGeom prst="rect">
            <a:avLst/>
          </a:prstGeom>
          <a:noFill/>
          <a:ln w="9525">
            <a:noFill/>
            <a:miter lim="800000"/>
            <a:headEnd/>
            <a:tailEnd/>
          </a:ln>
        </p:spPr>
        <p:txBody>
          <a:bodyPr>
            <a:spAutoFit/>
          </a:bodyPr>
          <a:lstStyle/>
          <a:p>
            <a:r>
              <a:rPr lang="en-IE" sz="2000" b="1" dirty="0"/>
              <a:t>Adopting a diffusion framework to the spread of cohabitations in Italy.</a:t>
            </a:r>
          </a:p>
          <a:p>
            <a:r>
              <a:rPr lang="it-IT" sz="1200" i="1" dirty="0"/>
              <a:t>Raffaele </a:t>
            </a:r>
            <a:r>
              <a:rPr lang="it-IT" sz="1200" i="1" dirty="0" err="1"/>
              <a:t>Guetto</a:t>
            </a:r>
            <a:r>
              <a:rPr lang="it-IT" sz="1200" i="1" dirty="0"/>
              <a:t>, Moreno </a:t>
            </a:r>
            <a:r>
              <a:rPr lang="it-IT" sz="1200" i="1" dirty="0" err="1"/>
              <a:t>Mancosu</a:t>
            </a:r>
            <a:r>
              <a:rPr lang="it-IT" sz="1200" i="1" dirty="0"/>
              <a:t>, Stefani </a:t>
            </a:r>
            <a:r>
              <a:rPr lang="it-IT" sz="1200" i="1" dirty="0" err="1"/>
              <a:t>Scherer</a:t>
            </a:r>
            <a:r>
              <a:rPr lang="it-IT" sz="1200" i="1" dirty="0"/>
              <a:t>, Giulia Torricelli</a:t>
            </a:r>
            <a:endParaRPr lang="it-IT" sz="1200" dirty="0"/>
          </a:p>
        </p:txBody>
      </p:sp>
      <p:pic>
        <p:nvPicPr>
          <p:cNvPr id="15472" name="Picture 112" descr="Graph1"/>
          <p:cNvPicPr>
            <a:picLocks noChangeAspect="1" noChangeArrowheads="1"/>
          </p:cNvPicPr>
          <p:nvPr/>
        </p:nvPicPr>
        <p:blipFill>
          <a:blip r:embed="rId6"/>
          <a:srcRect/>
          <a:stretch>
            <a:fillRect/>
          </a:stretch>
        </p:blipFill>
        <p:spPr bwMode="auto">
          <a:xfrm>
            <a:off x="188913" y="5651500"/>
            <a:ext cx="3167062" cy="2232025"/>
          </a:xfrm>
          <a:prstGeom prst="rect">
            <a:avLst/>
          </a:prstGeom>
          <a:noFill/>
        </p:spPr>
      </p:pic>
      <p:pic>
        <p:nvPicPr>
          <p:cNvPr id="15473" name="Picture 113" descr="Graph2"/>
          <p:cNvPicPr>
            <a:picLocks noChangeArrowheads="1"/>
          </p:cNvPicPr>
          <p:nvPr/>
        </p:nvPicPr>
        <p:blipFill>
          <a:blip r:embed="rId7"/>
          <a:srcRect/>
          <a:stretch>
            <a:fillRect/>
          </a:stretch>
        </p:blipFill>
        <p:spPr bwMode="auto">
          <a:xfrm>
            <a:off x="3429000" y="5651500"/>
            <a:ext cx="3167063" cy="2232025"/>
          </a:xfrm>
          <a:prstGeom prst="rect">
            <a:avLst/>
          </a:prstGeom>
          <a:noFill/>
        </p:spPr>
      </p:pic>
      <p:sp>
        <p:nvSpPr>
          <p:cNvPr id="15474" name="Text Box 114"/>
          <p:cNvSpPr txBox="1">
            <a:spLocks noChangeArrowheads="1"/>
          </p:cNvSpPr>
          <p:nvPr/>
        </p:nvSpPr>
        <p:spPr bwMode="auto">
          <a:xfrm>
            <a:off x="0" y="5795963"/>
            <a:ext cx="6858000" cy="457200"/>
          </a:xfrm>
          <a:prstGeom prst="rect">
            <a:avLst/>
          </a:prstGeom>
          <a:noFill/>
          <a:ln w="9525">
            <a:noFill/>
            <a:miter lim="800000"/>
            <a:headEnd/>
            <a:tailEnd/>
          </a:ln>
          <a:effectLst/>
        </p:spPr>
        <p:txBody>
          <a:bodyPr>
            <a:spAutoFit/>
          </a:bodyPr>
          <a:lstStyle/>
          <a:p>
            <a:pPr defTabSz="914400">
              <a:spcBef>
                <a:spcPct val="50000"/>
              </a:spcBef>
            </a:pPr>
            <a:endParaRPr lang="it-IT"/>
          </a:p>
        </p:txBody>
      </p:sp>
      <p:sp>
        <p:nvSpPr>
          <p:cNvPr id="15475" name="Text Box 115"/>
          <p:cNvSpPr txBox="1">
            <a:spLocks noChangeArrowheads="1"/>
          </p:cNvSpPr>
          <p:nvPr/>
        </p:nvSpPr>
        <p:spPr bwMode="auto">
          <a:xfrm>
            <a:off x="115888" y="5867400"/>
            <a:ext cx="6742112" cy="260350"/>
          </a:xfrm>
          <a:prstGeom prst="rect">
            <a:avLst/>
          </a:prstGeom>
          <a:noFill/>
          <a:ln w="9525">
            <a:noFill/>
            <a:miter lim="800000"/>
            <a:headEnd/>
            <a:tailEnd/>
          </a:ln>
          <a:effectLst/>
        </p:spPr>
        <p:txBody>
          <a:bodyPr>
            <a:spAutoFit/>
          </a:bodyPr>
          <a:lstStyle/>
          <a:p>
            <a:pPr defTabSz="914400">
              <a:spcBef>
                <a:spcPct val="50000"/>
              </a:spcBef>
            </a:pPr>
            <a:r>
              <a:rPr lang="it-IT" sz="1100" b="1"/>
              <a:t>Fig. 1</a:t>
            </a:r>
          </a:p>
        </p:txBody>
      </p:sp>
      <p:sp>
        <p:nvSpPr>
          <p:cNvPr id="15476" name="Text Box 116"/>
          <p:cNvSpPr txBox="1">
            <a:spLocks noChangeArrowheads="1"/>
          </p:cNvSpPr>
          <p:nvPr/>
        </p:nvSpPr>
        <p:spPr bwMode="auto">
          <a:xfrm>
            <a:off x="188913" y="5246688"/>
            <a:ext cx="6669087" cy="3173241"/>
          </a:xfrm>
          <a:prstGeom prst="rect">
            <a:avLst/>
          </a:prstGeom>
          <a:noFill/>
          <a:ln w="9525">
            <a:noFill/>
            <a:miter lim="800000"/>
            <a:headEnd/>
            <a:tailEnd/>
          </a:ln>
          <a:effectLst/>
        </p:spPr>
        <p:txBody>
          <a:bodyPr>
            <a:spAutoFit/>
          </a:bodyPr>
          <a:lstStyle/>
          <a:p>
            <a:pPr defTabSz="914400">
              <a:lnSpc>
                <a:spcPct val="50000"/>
              </a:lnSpc>
              <a:spcBef>
                <a:spcPct val="50000"/>
              </a:spcBef>
            </a:pPr>
            <a:r>
              <a:rPr lang="it-IT" sz="1100" dirty="0">
                <a:solidFill>
                  <a:schemeClr val="tx1"/>
                </a:solidFill>
              </a:rPr>
              <a:t>   </a:t>
            </a:r>
            <a:r>
              <a:rPr lang="it-IT" sz="1100" b="1" dirty="0">
                <a:solidFill>
                  <a:schemeClr val="tx1"/>
                </a:solidFill>
              </a:rPr>
              <a:t>Fig. 1</a:t>
            </a:r>
            <a:r>
              <a:rPr lang="it-IT" sz="1100" dirty="0">
                <a:solidFill>
                  <a:schemeClr val="tx1"/>
                </a:solidFill>
              </a:rPr>
              <a:t>  </a:t>
            </a:r>
            <a:r>
              <a:rPr lang="it-IT" sz="1100" dirty="0" err="1">
                <a:solidFill>
                  <a:schemeClr val="tx1"/>
                </a:solidFill>
              </a:rPr>
              <a:t>Evolution</a:t>
            </a:r>
            <a:r>
              <a:rPr lang="it-IT" sz="1100" dirty="0">
                <a:solidFill>
                  <a:schemeClr val="tx1"/>
                </a:solidFill>
              </a:rPr>
              <a:t> of </a:t>
            </a:r>
            <a:r>
              <a:rPr lang="it-IT" sz="1100" dirty="0" err="1">
                <a:solidFill>
                  <a:schemeClr val="tx1"/>
                </a:solidFill>
              </a:rPr>
              <a:t>peer</a:t>
            </a:r>
            <a:r>
              <a:rPr lang="it-IT" sz="1100" dirty="0">
                <a:solidFill>
                  <a:schemeClr val="tx1"/>
                </a:solidFill>
              </a:rPr>
              <a:t>- and </a:t>
            </a:r>
            <a:r>
              <a:rPr lang="it-IT" sz="1100" dirty="0" err="1">
                <a:solidFill>
                  <a:schemeClr val="tx1"/>
                </a:solidFill>
              </a:rPr>
              <a:t>pre-cohort</a:t>
            </a:r>
            <a:r>
              <a:rPr lang="it-IT" sz="1100" dirty="0">
                <a:solidFill>
                  <a:schemeClr val="tx1"/>
                </a:solidFill>
              </a:rPr>
              <a:t> </a:t>
            </a:r>
            <a:r>
              <a:rPr lang="it-IT" sz="1100" dirty="0" err="1">
                <a:solidFill>
                  <a:schemeClr val="tx1"/>
                </a:solidFill>
              </a:rPr>
              <a:t>effects</a:t>
            </a:r>
            <a:r>
              <a:rPr lang="it-IT" sz="1100" dirty="0">
                <a:solidFill>
                  <a:schemeClr val="tx1"/>
                </a:solidFill>
              </a:rPr>
              <a:t>             </a:t>
            </a:r>
            <a:r>
              <a:rPr lang="it-IT" sz="1100" b="1" dirty="0">
                <a:solidFill>
                  <a:schemeClr val="tx1"/>
                </a:solidFill>
              </a:rPr>
              <a:t>Fig. 2</a:t>
            </a:r>
            <a:r>
              <a:rPr lang="it-IT" sz="1100" dirty="0">
                <a:solidFill>
                  <a:schemeClr val="tx1"/>
                </a:solidFill>
              </a:rPr>
              <a:t>  </a:t>
            </a:r>
            <a:r>
              <a:rPr lang="it-IT" sz="1100" dirty="0" err="1">
                <a:solidFill>
                  <a:schemeClr val="tx1"/>
                </a:solidFill>
              </a:rPr>
              <a:t>Evolution</a:t>
            </a:r>
            <a:r>
              <a:rPr lang="it-IT" sz="1100" dirty="0">
                <a:solidFill>
                  <a:schemeClr val="tx1"/>
                </a:solidFill>
              </a:rPr>
              <a:t> of </a:t>
            </a:r>
            <a:r>
              <a:rPr lang="it-IT" sz="1100" dirty="0" err="1">
                <a:solidFill>
                  <a:schemeClr val="tx1"/>
                </a:solidFill>
              </a:rPr>
              <a:t>peer-effects</a:t>
            </a:r>
            <a:r>
              <a:rPr lang="it-IT" sz="1100" dirty="0">
                <a:solidFill>
                  <a:schemeClr val="tx1"/>
                </a:solidFill>
              </a:rPr>
              <a:t> </a:t>
            </a:r>
            <a:r>
              <a:rPr lang="it-IT" sz="1100" dirty="0" err="1">
                <a:solidFill>
                  <a:schemeClr val="tx1"/>
                </a:solidFill>
              </a:rPr>
              <a:t>interacted</a:t>
            </a:r>
            <a:r>
              <a:rPr lang="it-IT" sz="1100" dirty="0">
                <a:solidFill>
                  <a:schemeClr val="tx1"/>
                </a:solidFill>
              </a:rPr>
              <a:t> with </a:t>
            </a:r>
            <a:r>
              <a:rPr lang="it-IT" sz="1100" dirty="0" err="1">
                <a:solidFill>
                  <a:schemeClr val="tx1"/>
                </a:solidFill>
              </a:rPr>
              <a:t>women’s</a:t>
            </a:r>
            <a:endParaRPr lang="it-IT" sz="1100" dirty="0">
              <a:solidFill>
                <a:schemeClr val="tx1"/>
              </a:solidFill>
            </a:endParaRPr>
          </a:p>
          <a:p>
            <a:pPr defTabSz="914400">
              <a:lnSpc>
                <a:spcPct val="50000"/>
              </a:lnSpc>
              <a:spcBef>
                <a:spcPct val="50000"/>
              </a:spcBef>
            </a:pPr>
            <a:r>
              <a:rPr lang="it-IT" sz="1100" dirty="0">
                <a:solidFill>
                  <a:schemeClr val="tx1"/>
                </a:solidFill>
              </a:rPr>
              <a:t>   on the </a:t>
            </a:r>
            <a:r>
              <a:rPr lang="it-IT" sz="1100" dirty="0" err="1">
                <a:solidFill>
                  <a:schemeClr val="tx1"/>
                </a:solidFill>
              </a:rPr>
              <a:t>risk</a:t>
            </a:r>
            <a:r>
              <a:rPr lang="it-IT" sz="1100" dirty="0">
                <a:solidFill>
                  <a:schemeClr val="tx1"/>
                </a:solidFill>
              </a:rPr>
              <a:t> of </a:t>
            </a:r>
            <a:r>
              <a:rPr lang="it-IT" sz="1100" dirty="0" err="1">
                <a:solidFill>
                  <a:schemeClr val="tx1"/>
                </a:solidFill>
              </a:rPr>
              <a:t>experiencing</a:t>
            </a:r>
            <a:r>
              <a:rPr lang="it-IT" sz="1100" dirty="0">
                <a:solidFill>
                  <a:schemeClr val="tx1"/>
                </a:solidFill>
              </a:rPr>
              <a:t> </a:t>
            </a:r>
            <a:r>
              <a:rPr lang="it-IT" sz="1100" dirty="0" err="1">
                <a:solidFill>
                  <a:schemeClr val="tx1"/>
                </a:solidFill>
              </a:rPr>
              <a:t>cohabitation</a:t>
            </a:r>
            <a:r>
              <a:rPr lang="it-IT" sz="1100" dirty="0">
                <a:solidFill>
                  <a:schemeClr val="tx1"/>
                </a:solidFill>
              </a:rPr>
              <a:t> </a:t>
            </a:r>
            <a:r>
              <a:rPr lang="it-IT" sz="1100" dirty="0" err="1">
                <a:solidFill>
                  <a:schemeClr val="tx1"/>
                </a:solidFill>
              </a:rPr>
              <a:t>as</a:t>
            </a:r>
            <a:r>
              <a:rPr lang="it-IT" sz="1100" dirty="0">
                <a:solidFill>
                  <a:schemeClr val="tx1"/>
                </a:solidFill>
              </a:rPr>
              <a:t> first union.    </a:t>
            </a:r>
            <a:r>
              <a:rPr lang="it-IT" sz="1100">
                <a:solidFill>
                  <a:schemeClr val="tx1"/>
                </a:solidFill>
              </a:rPr>
              <a:t>e</a:t>
            </a:r>
            <a:r>
              <a:rPr lang="it-IT" sz="1100" smtClean="0">
                <a:solidFill>
                  <a:schemeClr val="tx1"/>
                </a:solidFill>
              </a:rPr>
              <a:t>ducation</a:t>
            </a: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100" dirty="0">
              <a:solidFill>
                <a:schemeClr val="tx1"/>
              </a:solidFill>
            </a:endParaRPr>
          </a:p>
          <a:p>
            <a:pPr defTabSz="914400">
              <a:lnSpc>
                <a:spcPct val="50000"/>
              </a:lnSpc>
              <a:spcBef>
                <a:spcPct val="50000"/>
              </a:spcBef>
            </a:pPr>
            <a:endParaRPr lang="it-IT" sz="1000" i="1" dirty="0">
              <a:solidFill>
                <a:schemeClr val="tx1"/>
              </a:solidFill>
            </a:endParaRPr>
          </a:p>
          <a:p>
            <a:pPr defTabSz="914400">
              <a:lnSpc>
                <a:spcPct val="50000"/>
              </a:lnSpc>
              <a:spcBef>
                <a:spcPct val="50000"/>
              </a:spcBef>
            </a:pPr>
            <a:r>
              <a:rPr lang="it-IT" sz="1000" i="1" dirty="0" err="1">
                <a:solidFill>
                  <a:schemeClr val="tx1"/>
                </a:solidFill>
              </a:rPr>
              <a:t>Coefficients</a:t>
            </a:r>
            <a:r>
              <a:rPr lang="it-IT" sz="1000" i="1" dirty="0">
                <a:solidFill>
                  <a:schemeClr val="tx1"/>
                </a:solidFill>
              </a:rPr>
              <a:t> from </a:t>
            </a:r>
            <a:r>
              <a:rPr lang="it-IT" sz="1000" i="1" dirty="0" err="1">
                <a:solidFill>
                  <a:schemeClr val="tx1"/>
                </a:solidFill>
              </a:rPr>
              <a:t>exponential</a:t>
            </a:r>
            <a:r>
              <a:rPr lang="it-IT" sz="1000" i="1" dirty="0">
                <a:solidFill>
                  <a:schemeClr val="tx1"/>
                </a:solidFill>
              </a:rPr>
              <a:t> </a:t>
            </a:r>
            <a:r>
              <a:rPr lang="it-IT" sz="1000" i="1" dirty="0" err="1">
                <a:solidFill>
                  <a:schemeClr val="tx1"/>
                </a:solidFill>
              </a:rPr>
              <a:t>duration</a:t>
            </a:r>
            <a:r>
              <a:rPr lang="it-IT" sz="1000" i="1" dirty="0">
                <a:solidFill>
                  <a:schemeClr val="tx1"/>
                </a:solidFill>
              </a:rPr>
              <a:t> </a:t>
            </a:r>
            <a:r>
              <a:rPr lang="it-IT" sz="1000" i="1" dirty="0" err="1">
                <a:solidFill>
                  <a:schemeClr val="tx1"/>
                </a:solidFill>
              </a:rPr>
              <a:t>models</a:t>
            </a:r>
            <a:r>
              <a:rPr lang="it-IT" sz="1000" i="1" dirty="0">
                <a:solidFill>
                  <a:schemeClr val="tx1"/>
                </a:solidFill>
              </a:rPr>
              <a:t>. </a:t>
            </a:r>
            <a:r>
              <a:rPr lang="it-IT" sz="1000" i="1" dirty="0" err="1">
                <a:solidFill>
                  <a:schemeClr val="tx1"/>
                </a:solidFill>
              </a:rPr>
              <a:t>Controls</a:t>
            </a:r>
            <a:r>
              <a:rPr lang="it-IT" sz="1000" i="1" dirty="0">
                <a:solidFill>
                  <a:schemeClr val="tx1"/>
                </a:solidFill>
              </a:rPr>
              <a:t> for are of residence, </a:t>
            </a:r>
            <a:r>
              <a:rPr lang="it-IT" sz="1000" i="1" dirty="0" err="1">
                <a:solidFill>
                  <a:schemeClr val="tx1"/>
                </a:solidFill>
              </a:rPr>
              <a:t>parental</a:t>
            </a:r>
            <a:r>
              <a:rPr lang="it-IT" sz="1000" i="1" dirty="0">
                <a:solidFill>
                  <a:schemeClr val="tx1"/>
                </a:solidFill>
              </a:rPr>
              <a:t> </a:t>
            </a:r>
            <a:r>
              <a:rPr lang="it-IT" sz="1000" i="1" dirty="0" err="1">
                <a:solidFill>
                  <a:schemeClr val="tx1"/>
                </a:solidFill>
              </a:rPr>
              <a:t>education</a:t>
            </a:r>
            <a:r>
              <a:rPr lang="it-IT" sz="1000" i="1" dirty="0">
                <a:solidFill>
                  <a:schemeClr val="tx1"/>
                </a:solidFill>
              </a:rPr>
              <a:t> (time-</a:t>
            </a:r>
            <a:r>
              <a:rPr lang="it-IT" sz="1000" i="1" dirty="0" err="1">
                <a:solidFill>
                  <a:schemeClr val="tx1"/>
                </a:solidFill>
              </a:rPr>
              <a:t>constant</a:t>
            </a:r>
            <a:r>
              <a:rPr lang="it-IT" sz="1000" i="1" dirty="0">
                <a:solidFill>
                  <a:schemeClr val="tx1"/>
                </a:solidFill>
              </a:rPr>
              <a:t> </a:t>
            </a:r>
            <a:r>
              <a:rPr lang="it-IT" sz="1000" i="1" dirty="0" err="1">
                <a:solidFill>
                  <a:schemeClr val="tx1"/>
                </a:solidFill>
              </a:rPr>
              <a:t>variable</a:t>
            </a:r>
            <a:r>
              <a:rPr lang="it-IT" sz="1000" i="1" dirty="0">
                <a:solidFill>
                  <a:schemeClr val="tx1"/>
                </a:solidFill>
              </a:rPr>
              <a:t>),</a:t>
            </a:r>
          </a:p>
          <a:p>
            <a:pPr defTabSz="914400">
              <a:lnSpc>
                <a:spcPct val="50000"/>
              </a:lnSpc>
              <a:spcBef>
                <a:spcPct val="50000"/>
              </a:spcBef>
            </a:pPr>
            <a:r>
              <a:rPr lang="it-IT" sz="1000" i="1" dirty="0">
                <a:solidFill>
                  <a:schemeClr val="tx1"/>
                </a:solidFill>
              </a:rPr>
              <a:t> </a:t>
            </a:r>
            <a:r>
              <a:rPr lang="it-IT" sz="1000" i="1" dirty="0" err="1">
                <a:solidFill>
                  <a:schemeClr val="tx1"/>
                </a:solidFill>
              </a:rPr>
              <a:t>women’s</a:t>
            </a:r>
            <a:r>
              <a:rPr lang="it-IT" sz="1000" i="1" dirty="0">
                <a:solidFill>
                  <a:schemeClr val="tx1"/>
                </a:solidFill>
              </a:rPr>
              <a:t> educational </a:t>
            </a:r>
            <a:r>
              <a:rPr lang="it-IT" sz="1000" i="1" dirty="0" err="1">
                <a:solidFill>
                  <a:schemeClr val="tx1"/>
                </a:solidFill>
              </a:rPr>
              <a:t>enrolment</a:t>
            </a:r>
            <a:r>
              <a:rPr lang="it-IT" sz="1000" i="1" dirty="0">
                <a:solidFill>
                  <a:schemeClr val="tx1"/>
                </a:solidFill>
              </a:rPr>
              <a:t> and </a:t>
            </a:r>
            <a:r>
              <a:rPr lang="it-IT" sz="1000" i="1" dirty="0" err="1">
                <a:solidFill>
                  <a:schemeClr val="tx1"/>
                </a:solidFill>
              </a:rPr>
              <a:t>level</a:t>
            </a:r>
            <a:r>
              <a:rPr lang="it-IT" sz="1000" i="1" dirty="0">
                <a:solidFill>
                  <a:schemeClr val="tx1"/>
                </a:solidFill>
              </a:rPr>
              <a:t> and </a:t>
            </a:r>
            <a:r>
              <a:rPr lang="it-IT" sz="1000" i="1" dirty="0" err="1">
                <a:solidFill>
                  <a:schemeClr val="tx1"/>
                </a:solidFill>
              </a:rPr>
              <a:t>employment</a:t>
            </a:r>
            <a:r>
              <a:rPr lang="it-IT" sz="1000" i="1" dirty="0">
                <a:solidFill>
                  <a:schemeClr val="tx1"/>
                </a:solidFill>
              </a:rPr>
              <a:t> status (time-</a:t>
            </a:r>
            <a:r>
              <a:rPr lang="it-IT" sz="1000" i="1" dirty="0" err="1">
                <a:solidFill>
                  <a:schemeClr val="tx1"/>
                </a:solidFill>
              </a:rPr>
              <a:t>varying</a:t>
            </a:r>
            <a:r>
              <a:rPr lang="it-IT" sz="1000" i="1" dirty="0">
                <a:solidFill>
                  <a:schemeClr val="tx1"/>
                </a:solidFill>
              </a:rPr>
              <a:t> </a:t>
            </a:r>
            <a:r>
              <a:rPr lang="it-IT" sz="1000" i="1" dirty="0" err="1">
                <a:solidFill>
                  <a:schemeClr val="tx1"/>
                </a:solidFill>
              </a:rPr>
              <a:t>variables</a:t>
            </a:r>
            <a:r>
              <a:rPr lang="it-IT" sz="1000" i="1" dirty="0">
                <a:solidFill>
                  <a:schemeClr val="tx1"/>
                </a:solidFill>
              </a:rPr>
              <a:t>) </a:t>
            </a:r>
            <a:r>
              <a:rPr lang="it-IT" sz="1000" i="1" dirty="0" err="1">
                <a:solidFill>
                  <a:schemeClr val="tx1"/>
                </a:solidFill>
              </a:rPr>
              <a:t>not</a:t>
            </a:r>
            <a:r>
              <a:rPr lang="it-IT" sz="1000" i="1" dirty="0">
                <a:solidFill>
                  <a:schemeClr val="tx1"/>
                </a:solidFill>
              </a:rPr>
              <a:t> </a:t>
            </a:r>
            <a:r>
              <a:rPr lang="it-IT" sz="1000" i="1" dirty="0" err="1">
                <a:solidFill>
                  <a:schemeClr val="tx1"/>
                </a:solidFill>
              </a:rPr>
              <a:t>shown</a:t>
            </a:r>
            <a:r>
              <a:rPr lang="it-IT" sz="1000" i="1" dirty="0">
                <a:solidFill>
                  <a:schemeClr val="tx1"/>
                </a:solidFill>
              </a:rPr>
              <a:t>.</a:t>
            </a:r>
          </a:p>
          <a:p>
            <a:pPr defTabSz="914400">
              <a:lnSpc>
                <a:spcPct val="50000"/>
              </a:lnSpc>
              <a:spcBef>
                <a:spcPct val="50000"/>
              </a:spcBef>
            </a:pPr>
            <a:endParaRPr lang="it-IT" sz="1000" i="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Lucida Sans Unicode"/>
        <a:cs typeface="Lucida Sans Unicode"/>
      </a:majorFont>
      <a:minorFont>
        <a:latin typeface="Times New Roman"/>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txDef>
      <a:spPr>
        <a:noFill/>
      </a:spPr>
      <a:bodyPr wrap="none" rtlCol="0">
        <a:spAutoFit/>
      </a:bodyPr>
      <a:lstStyle>
        <a:defPPr>
          <a:defRPr dirty="0" smtClean="0">
            <a:solidFill>
              <a:schemeClr val="tx1"/>
            </a:solidFill>
          </a:defRPr>
        </a:defPPr>
      </a:lstStyle>
    </a:tx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1891</TotalTime>
  <Words>520</Words>
  <Application>Microsoft Office PowerPoint</Application>
  <PresentationFormat>Presentazione su schermo (4:3)</PresentationFormat>
  <Paragraphs>34</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Amministrativo</dc:creator>
  <cp:lastModifiedBy>r.guetto@libero.it</cp:lastModifiedBy>
  <cp:revision>1032</cp:revision>
  <cp:lastPrinted>2011-07-19T06:13:16Z</cp:lastPrinted>
  <dcterms:created xsi:type="dcterms:W3CDTF">2003-02-18T11:50:01Z</dcterms:created>
  <dcterms:modified xsi:type="dcterms:W3CDTF">2015-01-22T10:19:38Z</dcterms:modified>
</cp:coreProperties>
</file>