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6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9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686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7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70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7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7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7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9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85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04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95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2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14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1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41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4767-D0D1-4D48-B511-FFB0A295D82F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D9ED6-EF0A-49E7-94FC-23611D7C68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59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5"/>
          <p:cNvSpPr txBox="1">
            <a:spLocks/>
          </p:cNvSpPr>
          <p:nvPr/>
        </p:nvSpPr>
        <p:spPr bwMode="auto">
          <a:xfrm>
            <a:off x="437287" y="2509861"/>
            <a:ext cx="7772400" cy="100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noProof="0" dirty="0" smtClean="0">
                <a:latin typeface="DIN"/>
                <a:ea typeface="+mj-ea"/>
                <a:cs typeface="+mj-cs"/>
              </a:rPr>
              <a:t>SODDISFAZIONE DEL CLIENTE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  <p:cxnSp>
        <p:nvCxnSpPr>
          <p:cNvPr id="3" name="Connettore 1 2"/>
          <p:cNvCxnSpPr/>
          <p:nvPr/>
        </p:nvCxnSpPr>
        <p:spPr>
          <a:xfrm flipH="1" flipV="1">
            <a:off x="251521" y="3501008"/>
            <a:ext cx="7560839" cy="1589"/>
          </a:xfrm>
          <a:prstGeom prst="line">
            <a:avLst/>
          </a:prstGeom>
          <a:ln w="57150">
            <a:solidFill>
              <a:srgbClr val="F4CE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Titolo 15"/>
          <p:cNvSpPr txBox="1">
            <a:spLocks/>
          </p:cNvSpPr>
          <p:nvPr/>
        </p:nvSpPr>
        <p:spPr bwMode="auto">
          <a:xfrm>
            <a:off x="467544" y="347114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800" b="1" noProof="0" dirty="0" smtClean="0">
                <a:latin typeface="DIN"/>
                <a:ea typeface="+mj-ea"/>
                <a:cs typeface="+mj-cs"/>
              </a:rPr>
              <a:t>E COMPETITIVITA’</a:t>
            </a:r>
            <a:endParaRPr kumimoji="0" lang="it-IT" sz="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DI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55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40"/>
          <p:cNvGrpSpPr/>
          <p:nvPr/>
        </p:nvGrpSpPr>
        <p:grpSpPr>
          <a:xfrm>
            <a:off x="539552" y="1785949"/>
            <a:ext cx="7299353" cy="3286125"/>
            <a:chOff x="865175" y="1462085"/>
            <a:chExt cx="7299353" cy="3286125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2019268" y="1522410"/>
              <a:ext cx="1600200" cy="25908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defTabSz="762000">
                <a:spcBef>
                  <a:spcPct val="0"/>
                </a:spcBef>
                <a:buClrTx/>
                <a:buFontTx/>
                <a:buNone/>
              </a:pPr>
              <a:endParaRPr lang="it-IT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867368" y="2157410"/>
              <a:ext cx="1600200" cy="25908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it-IT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60568" y="2614610"/>
              <a:ext cx="1158875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0"/>
                </a:spcBef>
                <a:buClrTx/>
                <a:buFontTx/>
                <a:buNone/>
              </a:pPr>
              <a:r>
                <a:rPr lang="it-IT" b="1" dirty="0">
                  <a:latin typeface="+mj-lt"/>
                </a:rPr>
                <a:t>Qualità Offerta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095968" y="3163885"/>
              <a:ext cx="1158875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0"/>
                </a:spcBef>
                <a:buClrTx/>
                <a:buFontTx/>
                <a:buNone/>
              </a:pPr>
              <a:r>
                <a:rPr lang="it-IT" b="1">
                  <a:latin typeface="+mj-lt"/>
                </a:rPr>
                <a:t>Qualità attesa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65175" y="4101879"/>
              <a:ext cx="2206627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defTabSz="762000">
                <a:spcBef>
                  <a:spcPct val="0"/>
                </a:spcBef>
                <a:buClrTx/>
                <a:buFontTx/>
                <a:buNone/>
              </a:pPr>
              <a:r>
                <a:rPr lang="it-IT" b="1" dirty="0">
                  <a:latin typeface="+mj-lt"/>
                </a:rPr>
                <a:t>Opportunità lasciate ai concorrenti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286512" y="1462085"/>
              <a:ext cx="1878016" cy="64291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762000">
                <a:spcBef>
                  <a:spcPct val="0"/>
                </a:spcBef>
                <a:buClrTx/>
                <a:buFontTx/>
                <a:buNone/>
              </a:pPr>
              <a:r>
                <a:rPr lang="it-IT" b="1" dirty="0">
                  <a:latin typeface="+mj-lt"/>
                </a:rPr>
                <a:t>Differenziali costi non necessari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3581368" y="215741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3606768" y="411321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14768" y="2919410"/>
              <a:ext cx="1158875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0"/>
                </a:spcBef>
                <a:buClrTx/>
                <a:buFontTx/>
                <a:buNone/>
              </a:pPr>
              <a:r>
                <a:rPr lang="it-IT" b="1">
                  <a:latin typeface="+mj-lt"/>
                </a:rPr>
                <a:t>Qualità Percepita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1981168" y="4748210"/>
              <a:ext cx="3886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16200000">
              <a:off x="3200368" y="4252910"/>
              <a:ext cx="457200" cy="381000"/>
            </a:xfrm>
            <a:prstGeom prst="triangle">
              <a:avLst>
                <a:gd name="adj" fmla="val 50000"/>
              </a:avLst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it-IT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5400000" flipH="1">
              <a:off x="5829268" y="1585910"/>
              <a:ext cx="457200" cy="381000"/>
            </a:xfrm>
            <a:prstGeom prst="triangle">
              <a:avLst>
                <a:gd name="adj" fmla="val 50000"/>
              </a:avLst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it-IT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581368" y="1522410"/>
              <a:ext cx="3886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91356" y="116632"/>
            <a:ext cx="700092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/>
              <a:t>SODDISFAZIONE DEL CLIENTE E COMPETITIVITA’</a:t>
            </a:r>
          </a:p>
        </p:txBody>
      </p:sp>
    </p:spTree>
    <p:extLst>
      <p:ext uri="{BB962C8B-B14F-4D97-AF65-F5344CB8AC3E}">
        <p14:creationId xmlns:p14="http://schemas.microsoft.com/office/powerpoint/2010/main" val="22597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4338607" y="1715853"/>
            <a:ext cx="0" cy="332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2512982" y="3163653"/>
            <a:ext cx="4027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2844" y="2919178"/>
            <a:ext cx="21558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 dirty="0">
                <a:solidFill>
                  <a:srgbClr val="000066"/>
                </a:solidFill>
                <a:latin typeface="Arial" charset="0"/>
              </a:rPr>
              <a:t>QUALITÀ PERCEPITA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 dirty="0">
                <a:solidFill>
                  <a:srgbClr val="000066"/>
                </a:solidFill>
                <a:latin typeface="Arial" charset="0"/>
              </a:rPr>
              <a:t>RELATIVA OFFERTA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42844" y="3797066"/>
            <a:ext cx="13985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inferiori ai concorrenti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581369" y="5362341"/>
            <a:ext cx="19907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PRESTAZIONI DEL PRODOTTO/SERVIZIO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814982" y="5441716"/>
            <a:ext cx="8842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ottime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274857" y="5435366"/>
            <a:ext cx="110966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scarse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3244819" y="3270016"/>
            <a:ext cx="3844925" cy="1519237"/>
            <a:chOff x="3244819" y="3270016"/>
            <a:chExt cx="3844925" cy="1519237"/>
          </a:xfrm>
        </p:grpSpPr>
        <p:sp>
          <p:nvSpPr>
            <p:cNvPr id="10" name="Line 20"/>
            <p:cNvSpPr>
              <a:spLocks noChangeShapeType="1"/>
            </p:cNvSpPr>
            <p:nvPr/>
          </p:nvSpPr>
          <p:spPr bwMode="auto">
            <a:xfrm flipH="1">
              <a:off x="3244819" y="3678003"/>
              <a:ext cx="968375" cy="11112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21"/>
            <p:cNvSpPr>
              <a:spLocks noChangeShapeType="1"/>
            </p:cNvSpPr>
            <p:nvPr/>
          </p:nvSpPr>
          <p:spPr bwMode="auto">
            <a:xfrm>
              <a:off x="5265707" y="3270016"/>
              <a:ext cx="182403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 flipH="1">
              <a:off x="4208432" y="3270016"/>
              <a:ext cx="1066800" cy="4127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164357" y="3574816"/>
            <a:ext cx="17224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200" i="1" u="sng">
                <a:solidFill>
                  <a:srgbClr val="000066"/>
                </a:solidFill>
                <a:latin typeface="Arial" charset="0"/>
              </a:rPr>
              <a:t>CURVA A</a:t>
            </a:r>
          </a:p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PRE-REQUISITI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 flipV="1">
            <a:off x="6389657" y="3574816"/>
            <a:ext cx="709612" cy="668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91356" y="116632"/>
            <a:ext cx="700092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 smtClean="0"/>
              <a:t>DIAGRAMMA DI KANO: PREREQUISITI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4338607" y="1715853"/>
            <a:ext cx="0" cy="332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2512982" y="3163653"/>
            <a:ext cx="4027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2844" y="2919178"/>
            <a:ext cx="21558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 dirty="0">
                <a:solidFill>
                  <a:srgbClr val="000066"/>
                </a:solidFill>
                <a:latin typeface="Arial" charset="0"/>
              </a:rPr>
              <a:t>QUALITÀ PERCEPITA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 dirty="0">
                <a:solidFill>
                  <a:srgbClr val="000066"/>
                </a:solidFill>
                <a:latin typeface="Arial" charset="0"/>
              </a:rPr>
              <a:t>RELATIVA OFFERTA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42844" y="1836503"/>
            <a:ext cx="13985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superiori ai concorrenti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42844" y="3797066"/>
            <a:ext cx="13985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inferiori ai concorrenti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81369" y="5362341"/>
            <a:ext cx="19907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PRESTAZIONI DEL PRODOTTO/SERVIZIO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814982" y="5441716"/>
            <a:ext cx="8842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ottime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274857" y="5435366"/>
            <a:ext cx="110966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scarse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2751107" y="1836503"/>
            <a:ext cx="3282950" cy="2613025"/>
          </a:xfrm>
          <a:prstGeom prst="line">
            <a:avLst/>
          </a:prstGeom>
          <a:noFill/>
          <a:ln w="38100">
            <a:solidFill>
              <a:srgbClr val="92D05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578569" y="2193691"/>
            <a:ext cx="2179638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200" i="1" u="sng">
                <a:solidFill>
                  <a:srgbClr val="000066"/>
                </a:solidFill>
                <a:latin typeface="Arial" charset="0"/>
              </a:rPr>
              <a:t>CURVA B </a:t>
            </a:r>
          </a:p>
          <a:p>
            <a:pPr marL="187325" indent="-187325"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FATTORI CHIAVE: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</a:p>
          <a:p>
            <a:pPr marL="187325" indent="-187325">
              <a:spcBef>
                <a:spcPct val="0"/>
              </a:spcBef>
              <a:buClrTx/>
              <a:buFontTx/>
              <a:buChar char="…"/>
            </a:pPr>
            <a:endParaRPr lang="it-IT" sz="1200">
              <a:solidFill>
                <a:srgbClr val="000066"/>
              </a:solidFill>
              <a:latin typeface="Arial" charset="0"/>
            </a:endParaRPr>
          </a:p>
          <a:p>
            <a:pPr marL="187325" indent="-187325">
              <a:spcBef>
                <a:spcPct val="0"/>
              </a:spcBef>
              <a:buClrTx/>
              <a:buFontTx/>
              <a:buChar char="…"/>
            </a:pPr>
            <a:endParaRPr lang="it-IT" sz="12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H="1" flipV="1">
            <a:off x="5814982" y="2139716"/>
            <a:ext cx="669925" cy="19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164357" y="3574816"/>
            <a:ext cx="17224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200" i="1" u="sng">
                <a:solidFill>
                  <a:srgbClr val="000066"/>
                </a:solidFill>
                <a:latin typeface="Arial" charset="0"/>
              </a:rPr>
              <a:t>CURVA A</a:t>
            </a:r>
          </a:p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200">
                <a:solidFill>
                  <a:srgbClr val="000066"/>
                </a:solidFill>
                <a:latin typeface="Arial" charset="0"/>
              </a:rPr>
              <a:t>PRE-REQUISITI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  <a:br>
              <a:rPr lang="it-IT" sz="1200">
                <a:solidFill>
                  <a:srgbClr val="000066"/>
                </a:solidFill>
                <a:latin typeface="Arial" charset="0"/>
              </a:rPr>
            </a:br>
            <a:r>
              <a:rPr lang="it-IT" sz="1200">
                <a:solidFill>
                  <a:srgbClr val="000066"/>
                </a:solidFill>
                <a:latin typeface="Arial" charset="0"/>
              </a:rPr>
              <a:t>…</a:t>
            </a: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 flipV="1">
            <a:off x="6389657" y="3574816"/>
            <a:ext cx="709612" cy="668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3071802" y="3338523"/>
            <a:ext cx="3844925" cy="1519237"/>
            <a:chOff x="3244819" y="3270016"/>
            <a:chExt cx="3844925" cy="1519237"/>
          </a:xfrm>
        </p:grpSpPr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H="1">
              <a:off x="3244819" y="3678003"/>
              <a:ext cx="968375" cy="11112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5265707" y="3270016"/>
              <a:ext cx="182403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4208432" y="3270016"/>
              <a:ext cx="1066800" cy="4127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91356" y="107340"/>
            <a:ext cx="700092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 smtClean="0"/>
              <a:t>DIAGRAMMA DI KANO: FATTORI CHIAVE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6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4397361" y="1714488"/>
            <a:ext cx="0" cy="3321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2601921" y="2914636"/>
            <a:ext cx="1131887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3729046" y="2430449"/>
            <a:ext cx="1239837" cy="4841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4960946" y="1500174"/>
            <a:ext cx="825500" cy="9318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246782" y="1087438"/>
            <a:ext cx="2220912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algn="just">
              <a:spcBef>
                <a:spcPct val="0"/>
              </a:spcBef>
              <a:buClrTx/>
              <a:buFontTx/>
              <a:buNone/>
            </a:pPr>
            <a:r>
              <a:rPr lang="it-IT" sz="1400" i="1" u="sng" dirty="0">
                <a:solidFill>
                  <a:srgbClr val="000066"/>
                </a:solidFill>
                <a:latin typeface="+mj-lt"/>
              </a:rPr>
              <a:t>CURVA C</a:t>
            </a:r>
          </a:p>
          <a:p>
            <a:pPr marL="230188" indent="-230188">
              <a:spcBef>
                <a:spcPct val="0"/>
              </a:spcBef>
              <a:buClrTx/>
              <a:buFontTx/>
              <a:buNone/>
            </a:pPr>
            <a:r>
              <a:rPr lang="it-IT" sz="1400" dirty="0">
                <a:solidFill>
                  <a:srgbClr val="000066"/>
                </a:solidFill>
                <a:latin typeface="+mj-lt"/>
              </a:rPr>
              <a:t>FATTORI SORPRENDENTI</a:t>
            </a:r>
            <a:br>
              <a:rPr lang="it-IT" sz="1400" dirty="0">
                <a:solidFill>
                  <a:srgbClr val="000066"/>
                </a:solidFill>
                <a:latin typeface="+mj-lt"/>
              </a:rPr>
            </a:br>
            <a:r>
              <a:rPr lang="it-IT" sz="1400" dirty="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 dirty="0">
                <a:solidFill>
                  <a:srgbClr val="000066"/>
                </a:solidFill>
                <a:latin typeface="+mj-lt"/>
              </a:rPr>
            </a:br>
            <a:r>
              <a:rPr lang="it-IT" sz="1400" dirty="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 dirty="0">
                <a:solidFill>
                  <a:srgbClr val="000066"/>
                </a:solidFill>
                <a:latin typeface="+mj-lt"/>
              </a:rPr>
            </a:br>
            <a:r>
              <a:rPr lang="it-IT" sz="1400" dirty="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 dirty="0">
                <a:solidFill>
                  <a:srgbClr val="000066"/>
                </a:solidFill>
                <a:latin typeface="+mj-lt"/>
              </a:rPr>
            </a:br>
            <a:r>
              <a:rPr lang="it-IT" sz="1400" dirty="0">
                <a:solidFill>
                  <a:srgbClr val="000066"/>
                </a:solidFill>
                <a:latin typeface="+mj-lt"/>
              </a:rPr>
              <a:t>…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571736" y="3162288"/>
            <a:ext cx="4027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2844" y="3175000"/>
            <a:ext cx="21558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400" dirty="0">
                <a:solidFill>
                  <a:srgbClr val="000066"/>
                </a:solidFill>
                <a:latin typeface="+mj-lt"/>
              </a:rPr>
              <a:t>QUALITÀ PERCEPITA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400" dirty="0">
                <a:solidFill>
                  <a:srgbClr val="000066"/>
                </a:solidFill>
                <a:latin typeface="+mj-lt"/>
              </a:rPr>
              <a:t>RELATIVA OFFERTA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601776" y="2092325"/>
            <a:ext cx="13985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sz="1400" dirty="0">
                <a:solidFill>
                  <a:srgbClr val="000066"/>
                </a:solidFill>
                <a:latin typeface="+mj-lt"/>
              </a:rPr>
              <a:t>superiori ai concorrenti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643042" y="3857628"/>
            <a:ext cx="139858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sz="1400" dirty="0">
                <a:solidFill>
                  <a:srgbClr val="000066"/>
                </a:solidFill>
                <a:latin typeface="+mj-lt"/>
              </a:rPr>
              <a:t>inferiori ai concorrenti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668728" y="5214950"/>
            <a:ext cx="19907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400">
                <a:solidFill>
                  <a:srgbClr val="000066"/>
                </a:solidFill>
                <a:latin typeface="+mj-lt"/>
              </a:rPr>
              <a:t>PRESTAZIONI DEL PRODOTTO/SERVIZIO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902341" y="5294325"/>
            <a:ext cx="8842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400">
                <a:solidFill>
                  <a:srgbClr val="000066"/>
                </a:solidFill>
                <a:latin typeface="+mj-lt"/>
              </a:rPr>
              <a:t>ottime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362216" y="5287975"/>
            <a:ext cx="110966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it-IT" sz="1400">
                <a:solidFill>
                  <a:srgbClr val="000066"/>
                </a:solidFill>
                <a:latin typeface="+mj-lt"/>
              </a:rPr>
              <a:t>scarse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578569" y="2449513"/>
            <a:ext cx="2179638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400" i="1" u="sng">
                <a:solidFill>
                  <a:srgbClr val="000066"/>
                </a:solidFill>
                <a:latin typeface="+mj-lt"/>
              </a:rPr>
              <a:t>CURVA B </a:t>
            </a:r>
          </a:p>
          <a:p>
            <a:pPr marL="187325" indent="-187325">
              <a:spcBef>
                <a:spcPct val="0"/>
              </a:spcBef>
              <a:buClrTx/>
              <a:buFontTx/>
              <a:buNone/>
            </a:pPr>
            <a:r>
              <a:rPr lang="it-IT" sz="1400">
                <a:solidFill>
                  <a:srgbClr val="000066"/>
                </a:solidFill>
                <a:latin typeface="+mj-lt"/>
              </a:rPr>
              <a:t>FATTORI CHIAVE: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</a:p>
          <a:p>
            <a:pPr marL="187325" indent="-187325">
              <a:spcBef>
                <a:spcPct val="0"/>
              </a:spcBef>
              <a:buClrTx/>
              <a:buFontTx/>
              <a:buChar char="…"/>
            </a:pPr>
            <a:endParaRPr lang="it-IT" sz="1400">
              <a:solidFill>
                <a:srgbClr val="000066"/>
              </a:solidFill>
              <a:latin typeface="+mj-lt"/>
            </a:endParaRPr>
          </a:p>
          <a:p>
            <a:pPr marL="187325" indent="-187325">
              <a:spcBef>
                <a:spcPct val="0"/>
              </a:spcBef>
              <a:buClrTx/>
              <a:buFontTx/>
              <a:buChar char="…"/>
            </a:pPr>
            <a:endParaRPr lang="it-IT" sz="140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 flipV="1">
            <a:off x="5814982" y="2395538"/>
            <a:ext cx="669925" cy="19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5910232" y="1644650"/>
            <a:ext cx="331787" cy="187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rot="10800000" wrap="none" lIns="0" tIns="0" rIns="0" bIns="0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7164357" y="3830638"/>
            <a:ext cx="17224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400" i="1" u="sng">
                <a:solidFill>
                  <a:srgbClr val="000066"/>
                </a:solidFill>
                <a:latin typeface="+mj-lt"/>
              </a:rPr>
              <a:t>CURVA A</a:t>
            </a:r>
          </a:p>
          <a:p>
            <a:pPr marL="187325" indent="-187325" algn="just">
              <a:spcBef>
                <a:spcPct val="0"/>
              </a:spcBef>
              <a:buClrTx/>
              <a:buFontTx/>
              <a:buNone/>
            </a:pPr>
            <a:r>
              <a:rPr lang="it-IT" sz="1400">
                <a:solidFill>
                  <a:srgbClr val="000066"/>
                </a:solidFill>
                <a:latin typeface="+mj-lt"/>
              </a:rPr>
              <a:t>PRE-REQUISITI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  <a:br>
              <a:rPr lang="it-IT" sz="1400">
                <a:solidFill>
                  <a:srgbClr val="000066"/>
                </a:solidFill>
                <a:latin typeface="+mj-lt"/>
              </a:rPr>
            </a:br>
            <a:r>
              <a:rPr lang="it-IT" sz="1400">
                <a:solidFill>
                  <a:srgbClr val="000066"/>
                </a:solidFill>
                <a:latin typeface="+mj-lt"/>
              </a:rPr>
              <a:t>…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 flipV="1">
            <a:off x="6389657" y="3830638"/>
            <a:ext cx="709612" cy="668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2751107" y="1928802"/>
            <a:ext cx="3178215" cy="2520726"/>
          </a:xfrm>
          <a:prstGeom prst="line">
            <a:avLst/>
          </a:prstGeom>
          <a:noFill/>
          <a:ln w="38100">
            <a:solidFill>
              <a:srgbClr val="92D05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3071802" y="3338523"/>
            <a:ext cx="3844925" cy="1519237"/>
            <a:chOff x="3244819" y="3270016"/>
            <a:chExt cx="3844925" cy="1519237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3244819" y="3678003"/>
              <a:ext cx="968375" cy="11112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265707" y="3270016"/>
              <a:ext cx="182403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4208432" y="3270016"/>
              <a:ext cx="1066800" cy="41275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CasellaDiTesto 23"/>
          <p:cNvSpPr txBox="1"/>
          <p:nvPr/>
        </p:nvSpPr>
        <p:spPr>
          <a:xfrm>
            <a:off x="91356" y="107340"/>
            <a:ext cx="7000924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it-IT"/>
            </a:defPPr>
            <a:lvl1pPr fontAlgn="auto">
              <a:spcAft>
                <a:spcPts val="0"/>
              </a:spcAft>
              <a:defRPr>
                <a:latin typeface="DIN"/>
                <a:ea typeface="+mj-ea"/>
                <a:cs typeface="+mj-cs"/>
              </a:defRPr>
            </a:lvl1pPr>
          </a:lstStyle>
          <a:p>
            <a:r>
              <a:rPr lang="it-IT" dirty="0" smtClean="0"/>
              <a:t>DIAGRAMMA DI KANO: FATTORI SORPRENDENTI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69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Presentazione su schermo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 Grassi</dc:creator>
  <cp:lastModifiedBy>Edo Grassi</cp:lastModifiedBy>
  <cp:revision>1</cp:revision>
  <dcterms:created xsi:type="dcterms:W3CDTF">2013-04-22T06:56:08Z</dcterms:created>
  <dcterms:modified xsi:type="dcterms:W3CDTF">2013-04-22T06:56:41Z</dcterms:modified>
</cp:coreProperties>
</file>