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6797675" cy="99282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n-ea"/>
        <a:cs typeface="Arial"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n-ea"/>
        <a:cs typeface="Arial" charset="0"/>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n-ea"/>
        <a:cs typeface="Arial" charset="0"/>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n-ea"/>
        <a:cs typeface="Arial" charset="0"/>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n-ea"/>
        <a:cs typeface="Arial" charset="0"/>
      </a:defRPr>
    </a:lvl5pPr>
    <a:lvl6pPr marL="2286000" algn="l" defTabSz="914400" rtl="0" eaLnBrk="1" latinLnBrk="0" hangingPunct="1">
      <a:defRPr sz="2400" kern="1200">
        <a:solidFill>
          <a:schemeClr val="bg1"/>
        </a:solidFill>
        <a:latin typeface="Times New Roman" pitchFamily="18" charset="0"/>
        <a:ea typeface="+mn-ea"/>
        <a:cs typeface="Arial" charset="0"/>
      </a:defRPr>
    </a:lvl6pPr>
    <a:lvl7pPr marL="2743200" algn="l" defTabSz="914400" rtl="0" eaLnBrk="1" latinLnBrk="0" hangingPunct="1">
      <a:defRPr sz="2400" kern="1200">
        <a:solidFill>
          <a:schemeClr val="bg1"/>
        </a:solidFill>
        <a:latin typeface="Times New Roman" pitchFamily="18" charset="0"/>
        <a:ea typeface="+mn-ea"/>
        <a:cs typeface="Arial" charset="0"/>
      </a:defRPr>
    </a:lvl7pPr>
    <a:lvl8pPr marL="3200400" algn="l" defTabSz="914400" rtl="0" eaLnBrk="1" latinLnBrk="0" hangingPunct="1">
      <a:defRPr sz="2400" kern="1200">
        <a:solidFill>
          <a:schemeClr val="bg1"/>
        </a:solidFill>
        <a:latin typeface="Times New Roman" pitchFamily="18" charset="0"/>
        <a:ea typeface="+mn-ea"/>
        <a:cs typeface="Arial" charset="0"/>
      </a:defRPr>
    </a:lvl8pPr>
    <a:lvl9pPr marL="3657600" algn="l" defTabSz="914400" rtl="0" eaLnBrk="1" latinLnBrk="0" hangingPunct="1">
      <a:defRPr sz="2400" kern="1200">
        <a:solidFill>
          <a:schemeClr val="bg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66FF"/>
    <a:srgbClr val="8D5A33"/>
    <a:srgbClr val="003399"/>
    <a:srgbClr val="FF3300"/>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717" autoAdjust="0"/>
  </p:normalViewPr>
  <p:slideViewPr>
    <p:cSldViewPr>
      <p:cViewPr>
        <p:scale>
          <a:sx n="100" d="100"/>
          <a:sy n="100" d="100"/>
        </p:scale>
        <p:origin x="-1472" y="1096"/>
      </p:cViewPr>
      <p:guideLst>
        <p:guide orient="horz" pos="2880"/>
        <p:guide pos="2160"/>
      </p:guideLst>
    </p:cSldViewPr>
  </p:slideViewPr>
  <p:outlineViewPr>
    <p:cViewPr varScale="1">
      <p:scale>
        <a:sx n="170" d="200"/>
        <a:sy n="170" d="200"/>
      </p:scale>
      <p:origin x="0" y="1716"/>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6888"/>
          </a:xfrm>
          <a:prstGeom prst="rect">
            <a:avLst/>
          </a:prstGeom>
          <a:noFill/>
          <a:ln w="9525">
            <a:noFill/>
            <a:miter lim="800000"/>
            <a:headEnd/>
            <a:tailEnd/>
          </a:ln>
        </p:spPr>
        <p:txBody>
          <a:bodyPr vert="horz" wrap="square" lIns="95545" tIns="47774" rIns="95545" bIns="47774" numCol="1" anchor="t" anchorCtr="0" compatLnSpc="1">
            <a:prstTxWarp prst="textNoShape">
              <a:avLst/>
            </a:prstTxWarp>
          </a:bodyPr>
          <a:lstStyle>
            <a:lvl1pPr algn="l">
              <a:defRPr sz="1200">
                <a:cs typeface="Arial" charset="0"/>
              </a:defRPr>
            </a:lvl1pPr>
          </a:lstStyle>
          <a:p>
            <a:pPr>
              <a:defRPr/>
            </a:pPr>
            <a:endParaRPr lang="it-IT"/>
          </a:p>
        </p:txBody>
      </p:sp>
      <p:sp>
        <p:nvSpPr>
          <p:cNvPr id="3" name="Date Placeholder 2"/>
          <p:cNvSpPr>
            <a:spLocks noGrp="1"/>
          </p:cNvSpPr>
          <p:nvPr>
            <p:ph type="dt" sz="quarter" idx="1"/>
          </p:nvPr>
        </p:nvSpPr>
        <p:spPr bwMode="auto">
          <a:xfrm>
            <a:off x="3851275" y="0"/>
            <a:ext cx="2944813" cy="496888"/>
          </a:xfrm>
          <a:prstGeom prst="rect">
            <a:avLst/>
          </a:prstGeom>
          <a:noFill/>
          <a:ln w="9525">
            <a:noFill/>
            <a:miter lim="800000"/>
            <a:headEnd/>
            <a:tailEnd/>
          </a:ln>
        </p:spPr>
        <p:txBody>
          <a:bodyPr vert="horz" wrap="square" lIns="95545" tIns="47774" rIns="95545" bIns="47774" numCol="1" anchor="t" anchorCtr="0" compatLnSpc="1">
            <a:prstTxWarp prst="textNoShape">
              <a:avLst/>
            </a:prstTxWarp>
          </a:bodyPr>
          <a:lstStyle>
            <a:lvl1pPr algn="r">
              <a:defRPr sz="1200">
                <a:cs typeface="Arial" charset="0"/>
              </a:defRPr>
            </a:lvl1pPr>
          </a:lstStyle>
          <a:p>
            <a:pPr>
              <a:defRPr/>
            </a:pPr>
            <a:fld id="{2BDCE1FC-2C7E-4A50-9CF7-2654FAE4C9A2}" type="datetimeFigureOut">
              <a:rPr lang="it-IT"/>
              <a:pPr>
                <a:defRPr/>
              </a:pPr>
              <a:t>21/01/2015</a:t>
            </a:fld>
            <a:endParaRPr lang="it-IT"/>
          </a:p>
        </p:txBody>
      </p:sp>
      <p:sp>
        <p:nvSpPr>
          <p:cNvPr id="4" name="Footer Placeholder 3"/>
          <p:cNvSpPr>
            <a:spLocks noGrp="1"/>
          </p:cNvSpPr>
          <p:nvPr>
            <p:ph type="ftr" sz="quarter" idx="2"/>
          </p:nvPr>
        </p:nvSpPr>
        <p:spPr bwMode="auto">
          <a:xfrm>
            <a:off x="0" y="9429750"/>
            <a:ext cx="2944813" cy="496888"/>
          </a:xfrm>
          <a:prstGeom prst="rect">
            <a:avLst/>
          </a:prstGeom>
          <a:noFill/>
          <a:ln w="9525">
            <a:noFill/>
            <a:miter lim="800000"/>
            <a:headEnd/>
            <a:tailEnd/>
          </a:ln>
        </p:spPr>
        <p:txBody>
          <a:bodyPr vert="horz" wrap="square" lIns="95545" tIns="47774" rIns="95545" bIns="47774" numCol="1" anchor="b" anchorCtr="0" compatLnSpc="1">
            <a:prstTxWarp prst="textNoShape">
              <a:avLst/>
            </a:prstTxWarp>
          </a:bodyPr>
          <a:lstStyle>
            <a:lvl1pPr algn="l">
              <a:defRPr sz="1200">
                <a:cs typeface="Arial" charset="0"/>
              </a:defRPr>
            </a:lvl1pPr>
          </a:lstStyle>
          <a:p>
            <a:pPr>
              <a:defRPr/>
            </a:pPr>
            <a:endParaRPr lang="it-IT"/>
          </a:p>
        </p:txBody>
      </p:sp>
      <p:sp>
        <p:nvSpPr>
          <p:cNvPr id="5" name="Slide Number Placeholder 4"/>
          <p:cNvSpPr>
            <a:spLocks noGrp="1"/>
          </p:cNvSpPr>
          <p:nvPr>
            <p:ph type="sldNum" sz="quarter" idx="3"/>
          </p:nvPr>
        </p:nvSpPr>
        <p:spPr bwMode="auto">
          <a:xfrm>
            <a:off x="3851275" y="9429750"/>
            <a:ext cx="2944813" cy="496888"/>
          </a:xfrm>
          <a:prstGeom prst="rect">
            <a:avLst/>
          </a:prstGeom>
          <a:noFill/>
          <a:ln w="9525">
            <a:noFill/>
            <a:miter lim="800000"/>
            <a:headEnd/>
            <a:tailEnd/>
          </a:ln>
        </p:spPr>
        <p:txBody>
          <a:bodyPr vert="horz" wrap="square" lIns="95545" tIns="47774" rIns="95545" bIns="47774" numCol="1" anchor="b" anchorCtr="0" compatLnSpc="1">
            <a:prstTxWarp prst="textNoShape">
              <a:avLst/>
            </a:prstTxWarp>
          </a:bodyPr>
          <a:lstStyle>
            <a:lvl1pPr algn="r">
              <a:defRPr sz="1200">
                <a:cs typeface="Arial" charset="0"/>
              </a:defRPr>
            </a:lvl1pPr>
          </a:lstStyle>
          <a:p>
            <a:pPr>
              <a:defRPr/>
            </a:pPr>
            <a:fld id="{BA8F0F1F-90E0-41E6-B9E6-62C56E23DE05}" type="slidenum">
              <a:rPr lang="it-IT"/>
              <a:pPr>
                <a:defRPr/>
              </a:pPr>
              <a:t>‹N›</a:t>
            </a:fld>
            <a:endParaRPr lang="it-IT"/>
          </a:p>
        </p:txBody>
      </p:sp>
    </p:spTree>
    <p:extLst>
      <p:ext uri="{BB962C8B-B14F-4D97-AF65-F5344CB8AC3E}">
        <p14:creationId xmlns:p14="http://schemas.microsoft.com/office/powerpoint/2010/main" val="3167678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97675" cy="9928225"/>
          </a:xfrm>
          <a:prstGeom prst="roundRect">
            <a:avLst>
              <a:gd name="adj" fmla="val 23"/>
            </a:avLst>
          </a:prstGeom>
          <a:solidFill>
            <a:srgbClr val="FFFFFF"/>
          </a:solidFill>
          <a:ln w="9525">
            <a:noFill/>
            <a:round/>
            <a:headEnd/>
            <a:tailEnd/>
          </a:ln>
        </p:spPr>
        <p:txBody>
          <a:bodyPr wrap="none" lIns="95545" tIns="47774" rIns="95545" bIns="47774" anchor="ctr"/>
          <a:lstStyle/>
          <a:p>
            <a:pPr>
              <a:buClr>
                <a:srgbClr val="000000"/>
              </a:buClr>
              <a:buSzPct val="100000"/>
              <a:buFont typeface="Times New Roman" pitchFamily="18" charset="0"/>
              <a:buNone/>
              <a:defRPr/>
            </a:pPr>
            <a:endParaRPr lang="it-IT">
              <a:ea typeface="Lucida Sans Unicode" pitchFamily="34" charset="0"/>
              <a:cs typeface="Lucida Sans Unicode" pitchFamily="34" charset="0"/>
            </a:endParaRPr>
          </a:p>
        </p:txBody>
      </p:sp>
      <p:sp>
        <p:nvSpPr>
          <p:cNvPr id="2050" name="Text Box 2"/>
          <p:cNvSpPr txBox="1">
            <a:spLocks noChangeArrowheads="1"/>
          </p:cNvSpPr>
          <p:nvPr/>
        </p:nvSpPr>
        <p:spPr bwMode="auto">
          <a:xfrm>
            <a:off x="0" y="0"/>
            <a:ext cx="2944813" cy="501650"/>
          </a:xfrm>
          <a:prstGeom prst="rect">
            <a:avLst/>
          </a:prstGeom>
          <a:noFill/>
          <a:ln w="9525">
            <a:noFill/>
            <a:round/>
            <a:headEnd/>
            <a:tailEnd/>
          </a:ln>
        </p:spPr>
        <p:txBody>
          <a:bodyPr wrap="none" lIns="95545" tIns="47774" rIns="95545" bIns="47774" anchor="ctr"/>
          <a:lstStyle/>
          <a:p>
            <a:pPr>
              <a:buClr>
                <a:srgbClr val="000000"/>
              </a:buClr>
              <a:buSzPct val="100000"/>
              <a:buFont typeface="Times New Roman" pitchFamily="18" charset="0"/>
              <a:buNone/>
              <a:defRPr/>
            </a:pPr>
            <a:endParaRPr lang="it-IT">
              <a:ea typeface="Lucida Sans Unicode" pitchFamily="34" charset="0"/>
              <a:cs typeface="Lucida Sans Unicode" pitchFamily="34" charset="0"/>
            </a:endParaRPr>
          </a:p>
        </p:txBody>
      </p:sp>
      <p:sp>
        <p:nvSpPr>
          <p:cNvPr id="2051" name="Rectangle 3"/>
          <p:cNvSpPr>
            <a:spLocks noGrp="1" noChangeArrowheads="1"/>
          </p:cNvSpPr>
          <p:nvPr>
            <p:ph type="dt"/>
          </p:nvPr>
        </p:nvSpPr>
        <p:spPr bwMode="auto">
          <a:xfrm>
            <a:off x="3851275" y="0"/>
            <a:ext cx="2943225" cy="495300"/>
          </a:xfrm>
          <a:prstGeom prst="rect">
            <a:avLst/>
          </a:prstGeom>
          <a:noFill/>
          <a:ln w="9525">
            <a:noFill/>
            <a:round/>
            <a:headEnd/>
            <a:tailEnd/>
          </a:ln>
        </p:spPr>
        <p:txBody>
          <a:bodyPr vert="horz" wrap="square" lIns="94040" tIns="48902" rIns="94040" bIns="48902" numCol="1" anchor="t" anchorCtr="0" compatLnSpc="1">
            <a:prstTxWarp prst="textNoShape">
              <a:avLst/>
            </a:prstTxWarp>
          </a:bodyPr>
          <a:lstStyle>
            <a:lvl1pPr algn="r">
              <a:buClr>
                <a:srgbClr val="000000"/>
              </a:buClr>
              <a:buSzPct val="100000"/>
              <a:buFont typeface="Times New Roman" pitchFamily="18" charset="0"/>
              <a:buNone/>
              <a:tabLst>
                <a:tab pos="0" algn="l"/>
                <a:tab pos="956591" algn="l"/>
                <a:tab pos="1913181" algn="l"/>
                <a:tab pos="2869772" algn="l"/>
                <a:tab pos="3826364" algn="l"/>
                <a:tab pos="4782954" algn="l"/>
                <a:tab pos="5739544" algn="l"/>
                <a:tab pos="6696136" algn="l"/>
                <a:tab pos="7652727" algn="l"/>
                <a:tab pos="8609318" algn="l"/>
                <a:tab pos="9565908" algn="l"/>
                <a:tab pos="10522499" algn="l"/>
              </a:tabLst>
              <a:defRPr sz="1200">
                <a:solidFill>
                  <a:srgbClr val="000000"/>
                </a:solidFill>
                <a:ea typeface="Lucida Sans Unicode" pitchFamily="34" charset="0"/>
                <a:cs typeface="Lucida Sans Unicode" pitchFamily="34" charset="0"/>
              </a:defRPr>
            </a:lvl1pPr>
          </a:lstStyle>
          <a:p>
            <a:pPr>
              <a:defRPr/>
            </a:pPr>
            <a:endParaRPr lang="it-IT"/>
          </a:p>
        </p:txBody>
      </p:sp>
      <p:sp>
        <p:nvSpPr>
          <p:cNvPr id="13317" name="Rectangle 4"/>
          <p:cNvSpPr>
            <a:spLocks noGrp="1" noRot="1" noChangeAspect="1" noChangeArrowheads="1"/>
          </p:cNvSpPr>
          <p:nvPr>
            <p:ph type="sldImg"/>
          </p:nvPr>
        </p:nvSpPr>
        <p:spPr bwMode="auto">
          <a:xfrm>
            <a:off x="2003425" y="744538"/>
            <a:ext cx="2790825" cy="3721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681038" y="4714875"/>
            <a:ext cx="5434012" cy="4467225"/>
          </a:xfrm>
          <a:prstGeom prst="rect">
            <a:avLst/>
          </a:prstGeom>
          <a:noFill/>
          <a:ln w="9525">
            <a:noFill/>
            <a:round/>
            <a:headEnd/>
            <a:tailEnd/>
          </a:ln>
        </p:spPr>
        <p:txBody>
          <a:bodyPr vert="horz" wrap="square" lIns="94040" tIns="48902" rIns="94040" bIns="48902" numCol="1" anchor="t" anchorCtr="0" compatLnSpc="1">
            <a:prstTxWarp prst="textNoShape">
              <a:avLst/>
            </a:prstTxWarp>
          </a:bodyPr>
          <a:lstStyle/>
          <a:p>
            <a:pPr lvl="0"/>
            <a:endParaRPr lang="it-IT" noProof="0" smtClean="0"/>
          </a:p>
        </p:txBody>
      </p:sp>
      <p:sp>
        <p:nvSpPr>
          <p:cNvPr id="2054" name="Text Box 6"/>
          <p:cNvSpPr txBox="1">
            <a:spLocks noChangeArrowheads="1"/>
          </p:cNvSpPr>
          <p:nvPr/>
        </p:nvSpPr>
        <p:spPr bwMode="auto">
          <a:xfrm>
            <a:off x="0" y="9426575"/>
            <a:ext cx="2944813" cy="501650"/>
          </a:xfrm>
          <a:prstGeom prst="rect">
            <a:avLst/>
          </a:prstGeom>
          <a:noFill/>
          <a:ln w="9525">
            <a:noFill/>
            <a:round/>
            <a:headEnd/>
            <a:tailEnd/>
          </a:ln>
        </p:spPr>
        <p:txBody>
          <a:bodyPr wrap="none" lIns="95545" tIns="47774" rIns="95545" bIns="47774" anchor="ctr"/>
          <a:lstStyle/>
          <a:p>
            <a:pPr>
              <a:buClr>
                <a:srgbClr val="000000"/>
              </a:buClr>
              <a:buSzPct val="100000"/>
              <a:buFont typeface="Times New Roman" pitchFamily="18" charset="0"/>
              <a:buNone/>
              <a:defRPr/>
            </a:pPr>
            <a:endParaRPr lang="it-IT">
              <a:ea typeface="Lucida Sans Unicode" pitchFamily="34" charset="0"/>
              <a:cs typeface="Lucida Sans Unicode" pitchFamily="34" charset="0"/>
            </a:endParaRPr>
          </a:p>
        </p:txBody>
      </p:sp>
      <p:sp>
        <p:nvSpPr>
          <p:cNvPr id="2055" name="Rectangle 7"/>
          <p:cNvSpPr>
            <a:spLocks noGrp="1" noChangeArrowheads="1"/>
          </p:cNvSpPr>
          <p:nvPr>
            <p:ph type="sldNum"/>
          </p:nvPr>
        </p:nvSpPr>
        <p:spPr bwMode="auto">
          <a:xfrm>
            <a:off x="3851275" y="9429750"/>
            <a:ext cx="2943225" cy="495300"/>
          </a:xfrm>
          <a:prstGeom prst="rect">
            <a:avLst/>
          </a:prstGeom>
          <a:noFill/>
          <a:ln w="9525">
            <a:noFill/>
            <a:round/>
            <a:headEnd/>
            <a:tailEnd/>
          </a:ln>
        </p:spPr>
        <p:txBody>
          <a:bodyPr vert="horz" wrap="square" lIns="94040" tIns="48902" rIns="94040" bIns="48902" numCol="1" anchor="b" anchorCtr="0" compatLnSpc="1">
            <a:prstTxWarp prst="textNoShape">
              <a:avLst/>
            </a:prstTxWarp>
          </a:bodyPr>
          <a:lstStyle>
            <a:lvl1pPr algn="r">
              <a:buClr>
                <a:srgbClr val="000000"/>
              </a:buClr>
              <a:buSzPct val="100000"/>
              <a:buFont typeface="Times New Roman" pitchFamily="18" charset="0"/>
              <a:buNone/>
              <a:tabLst>
                <a:tab pos="0" algn="l"/>
                <a:tab pos="956591" algn="l"/>
                <a:tab pos="1913181" algn="l"/>
                <a:tab pos="2869772" algn="l"/>
                <a:tab pos="3826364" algn="l"/>
                <a:tab pos="4782954" algn="l"/>
                <a:tab pos="5739544" algn="l"/>
                <a:tab pos="6696136" algn="l"/>
                <a:tab pos="7652727" algn="l"/>
                <a:tab pos="8609318" algn="l"/>
                <a:tab pos="9565908" algn="l"/>
                <a:tab pos="10522499" algn="l"/>
              </a:tabLst>
              <a:defRPr sz="1200">
                <a:solidFill>
                  <a:srgbClr val="000000"/>
                </a:solidFill>
                <a:ea typeface="Lucida Sans Unicode" pitchFamily="34" charset="0"/>
                <a:cs typeface="Lucida Sans Unicode" pitchFamily="34" charset="0"/>
              </a:defRPr>
            </a:lvl1pPr>
          </a:lstStyle>
          <a:p>
            <a:pPr>
              <a:defRPr/>
            </a:pPr>
            <a:fld id="{CD0773B1-1FD9-45BD-A1DE-15079ED831AC}" type="slidenum">
              <a:rPr lang="it-IT"/>
              <a:pPr>
                <a:defRPr/>
              </a:pPr>
              <a:t>‹N›</a:t>
            </a:fld>
            <a:endParaRPr lang="it-IT"/>
          </a:p>
        </p:txBody>
      </p:sp>
    </p:spTree>
    <p:extLst>
      <p:ext uri="{BB962C8B-B14F-4D97-AF65-F5344CB8AC3E}">
        <p14:creationId xmlns:p14="http://schemas.microsoft.com/office/powerpoint/2010/main" val="80250401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p>
            <a:pPr>
              <a:tabLst>
                <a:tab pos="0" algn="l"/>
                <a:tab pos="952500" algn="l"/>
                <a:tab pos="1909763" algn="l"/>
                <a:tab pos="2863850" algn="l"/>
                <a:tab pos="3819525" algn="l"/>
                <a:tab pos="4773613" algn="l"/>
                <a:tab pos="5730875" algn="l"/>
                <a:tab pos="6686550" algn="l"/>
                <a:tab pos="7640638" algn="l"/>
                <a:tab pos="8596313" algn="l"/>
                <a:tab pos="9551988" algn="l"/>
                <a:tab pos="10507663" algn="l"/>
              </a:tabLst>
            </a:pPr>
            <a:fld id="{DFEF30EE-A276-4398-A274-EE095694D501}" type="slidenum">
              <a:rPr lang="it-IT" smtClean="0"/>
              <a:pPr>
                <a:tabLst>
                  <a:tab pos="0" algn="l"/>
                  <a:tab pos="952500" algn="l"/>
                  <a:tab pos="1909763" algn="l"/>
                  <a:tab pos="2863850" algn="l"/>
                  <a:tab pos="3819525" algn="l"/>
                  <a:tab pos="4773613" algn="l"/>
                  <a:tab pos="5730875" algn="l"/>
                  <a:tab pos="6686550" algn="l"/>
                  <a:tab pos="7640638" algn="l"/>
                  <a:tab pos="8596313" algn="l"/>
                  <a:tab pos="9551988" algn="l"/>
                  <a:tab pos="10507663" algn="l"/>
                </a:tabLst>
              </a:pPr>
              <a:t>1</a:t>
            </a:fld>
            <a:endParaRPr lang="it-IT" smtClean="0"/>
          </a:p>
        </p:txBody>
      </p:sp>
      <p:sp>
        <p:nvSpPr>
          <p:cNvPr id="16387" name="Rectangle 1"/>
          <p:cNvSpPr>
            <a:spLocks noGrp="1" noRot="1" noChangeAspect="1" noChangeArrowheads="1" noTextEdit="1"/>
          </p:cNvSpPr>
          <p:nvPr>
            <p:ph type="sldImg"/>
          </p:nvPr>
        </p:nvSpPr>
        <p:spPr>
          <a:xfrm>
            <a:off x="2003425" y="744538"/>
            <a:ext cx="2792413" cy="3722687"/>
          </a:xfrm>
          <a:solidFill>
            <a:srgbClr val="FFFFFF"/>
          </a:solidFill>
          <a:ln/>
        </p:spPr>
      </p:sp>
      <p:sp>
        <p:nvSpPr>
          <p:cNvPr id="16388" name="Rectangle 2"/>
          <p:cNvSpPr>
            <a:spLocks noGrp="1" noChangeArrowheads="1"/>
          </p:cNvSpPr>
          <p:nvPr>
            <p:ph type="body" idx="1"/>
          </p:nvPr>
        </p:nvSpPr>
        <p:spPr>
          <a:xfrm>
            <a:off x="681038" y="4714875"/>
            <a:ext cx="5437187" cy="4570413"/>
          </a:xfrm>
          <a:noFill/>
          <a:ln/>
        </p:spPr>
        <p:txBody>
          <a:bodyPr wrap="none" anchor="ctr"/>
          <a:lstStyle/>
          <a:p>
            <a:endParaRPr lang="it-IT"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8"/>
            <a:ext cx="5829300" cy="1960033"/>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9F387992-07A0-48FB-85E4-692F1107D91C}"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10DCA80A-D511-4F67-9878-183DD7E6FC30}"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886325" y="618067"/>
            <a:ext cx="1456135" cy="7668684"/>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14350" y="618067"/>
            <a:ext cx="4257675" cy="766868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0B1E3B8A-49DE-4784-AC80-7785BEE198A7}"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5FEAC2FC-14D0-4E36-B683-C83056367528}"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284695FD-94D3-4A53-B075-867E77B834D1}"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14350" y="2641601"/>
            <a:ext cx="2856310" cy="56451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484960" y="2641601"/>
            <a:ext cx="2857500" cy="56451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E3294817-9018-4EAA-8F90-290FCB9B6D6C}"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66184"/>
            <a:ext cx="6172200" cy="1524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9C720D07-0CF5-4EC7-B5CB-ED550136D2D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D57E1082-5AAF-4DD4-9941-2E1AB1A8297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8D824644-B4B8-46E7-ADFE-E3FCA79F46C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64067"/>
            <a:ext cx="2256235" cy="154940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AA8CFF0D-4AAA-43EA-B882-1A31A2F09B7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0"/>
            <a:ext cx="4114800" cy="755651"/>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11DB9A3F-4262-46F0-AB2A-6D37A24397C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r="-2000"/>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14350" y="617538"/>
            <a:ext cx="5827713" cy="191135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7" name="Rectangle 2"/>
          <p:cNvSpPr>
            <a:spLocks noGrp="1" noChangeArrowheads="1"/>
          </p:cNvSpPr>
          <p:nvPr>
            <p:ph type="body" idx="1"/>
          </p:nvPr>
        </p:nvSpPr>
        <p:spPr bwMode="auto">
          <a:xfrm>
            <a:off x="514350" y="2641600"/>
            <a:ext cx="5827713" cy="564515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
        <p:nvSpPr>
          <p:cNvPr id="2" name="Text Box 3"/>
          <p:cNvSpPr txBox="1">
            <a:spLocks noChangeArrowheads="1"/>
          </p:cNvSpPr>
          <p:nvPr/>
        </p:nvSpPr>
        <p:spPr bwMode="auto">
          <a:xfrm>
            <a:off x="514350" y="8331200"/>
            <a:ext cx="1428750" cy="614363"/>
          </a:xfrm>
          <a:prstGeom prst="rect">
            <a:avLst/>
          </a:prstGeom>
          <a:noFill/>
          <a:ln w="9525">
            <a:noFill/>
            <a:round/>
            <a:headEnd/>
            <a:tailEnd/>
          </a:ln>
          <a:effectLst/>
        </p:spPr>
        <p:txBody>
          <a:bodyPr wrap="none" anchor="ctr"/>
          <a:lstStyle/>
          <a:p>
            <a:pPr>
              <a:buClr>
                <a:srgbClr val="000000"/>
              </a:buClr>
              <a:buSzPct val="100000"/>
              <a:buFont typeface="Times New Roman" pitchFamily="18" charset="0"/>
              <a:buNone/>
              <a:defRPr/>
            </a:pPr>
            <a:endParaRPr lang="it-IT">
              <a:cs typeface="+mn-cs"/>
            </a:endParaRPr>
          </a:p>
        </p:txBody>
      </p:sp>
      <p:sp>
        <p:nvSpPr>
          <p:cNvPr id="1028" name="Text Box 4"/>
          <p:cNvSpPr txBox="1">
            <a:spLocks noChangeArrowheads="1"/>
          </p:cNvSpPr>
          <p:nvPr/>
        </p:nvSpPr>
        <p:spPr bwMode="auto">
          <a:xfrm>
            <a:off x="2343150" y="8331200"/>
            <a:ext cx="2171700" cy="614363"/>
          </a:xfrm>
          <a:prstGeom prst="rect">
            <a:avLst/>
          </a:prstGeom>
          <a:noFill/>
          <a:ln w="9525">
            <a:noFill/>
            <a:round/>
            <a:headEnd/>
            <a:tailEnd/>
          </a:ln>
          <a:effectLst/>
        </p:spPr>
        <p:txBody>
          <a:bodyPr wrap="none" anchor="ctr"/>
          <a:lstStyle/>
          <a:p>
            <a:pPr>
              <a:buClr>
                <a:srgbClr val="000000"/>
              </a:buClr>
              <a:buSzPct val="100000"/>
              <a:buFont typeface="Times New Roman" pitchFamily="18" charset="0"/>
              <a:buNone/>
              <a:defRPr/>
            </a:pPr>
            <a:endParaRPr lang="it-IT">
              <a:cs typeface="+mn-cs"/>
            </a:endParaRPr>
          </a:p>
        </p:txBody>
      </p:sp>
      <p:sp>
        <p:nvSpPr>
          <p:cNvPr id="1029" name="Rectangle 5"/>
          <p:cNvSpPr>
            <a:spLocks noGrp="1" noChangeArrowheads="1"/>
          </p:cNvSpPr>
          <p:nvPr>
            <p:ph type="sldNum"/>
          </p:nvPr>
        </p:nvSpPr>
        <p:spPr bwMode="auto">
          <a:xfrm>
            <a:off x="4914900" y="8331200"/>
            <a:ext cx="1427163" cy="6080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
                <a:srgbClr val="000000"/>
              </a:buClr>
              <a:buSzPct val="100000"/>
              <a:buFont typeface="Times New Roman" pitchFamily="18" charset="0"/>
              <a:buNone/>
              <a:defRPr sz="1400">
                <a:solidFill>
                  <a:srgbClr val="000000"/>
                </a:solidFill>
                <a:cs typeface="+mn-cs"/>
              </a:defRPr>
            </a:lvl1pPr>
          </a:lstStyle>
          <a:p>
            <a:pPr>
              <a:defRPr/>
            </a:pPr>
            <a:fld id="{2D1F3487-EE7B-4DA1-B2D3-8D140D3D280D}" type="slidenum">
              <a:rPr lang="it-IT"/>
              <a:pPr>
                <a:defRPr/>
              </a:pPr>
              <a:t>‹N›</a:t>
            </a:fld>
            <a:endParaRPr lang="it-IT"/>
          </a:p>
        </p:txBody>
      </p:sp>
      <p:sp>
        <p:nvSpPr>
          <p:cNvPr id="1030" name="Rectangle 6"/>
          <p:cNvSpPr>
            <a:spLocks noChangeArrowheads="1"/>
          </p:cNvSpPr>
          <p:nvPr/>
        </p:nvSpPr>
        <p:spPr bwMode="auto">
          <a:xfrm>
            <a:off x="0" y="0"/>
            <a:ext cx="6858000" cy="1016000"/>
          </a:xfrm>
          <a:prstGeom prst="rect">
            <a:avLst/>
          </a:prstGeom>
          <a:solidFill>
            <a:srgbClr val="000099"/>
          </a:solidFill>
          <a:ln w="9525">
            <a:noFill/>
            <a:round/>
            <a:headEnd/>
            <a:tailEnd/>
          </a:ln>
          <a:effectLst/>
        </p:spPr>
        <p:txBody>
          <a:bodyPr wrap="none" anchor="ctr"/>
          <a:lstStyle/>
          <a:p>
            <a:pPr>
              <a:buClr>
                <a:srgbClr val="000000"/>
              </a:buClr>
              <a:buSzPct val="100000"/>
              <a:buFont typeface="Times New Roman" pitchFamily="18" charset="0"/>
              <a:buNone/>
              <a:defRPr/>
            </a:pPr>
            <a:endParaRPr lang="it-IT">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6" charset="0"/>
          <a:ea typeface="Lucida Sans Unicode" charset="0"/>
          <a:cs typeface="Lucida Sans Unicode"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6" charset="0"/>
          <a:ea typeface="Lucida Sans Unicode" charset="0"/>
          <a:cs typeface="Lucida Sans Unicode"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6" charset="0"/>
          <a:ea typeface="Lucida Sans Unicode" charset="0"/>
          <a:cs typeface="Lucida Sans Unicode"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6" charset="0"/>
          <a:ea typeface="Lucida Sans Unicode" charset="0"/>
          <a:cs typeface="Lucida Sans Unicode"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Lucida Sans Unicode" charset="0"/>
          <a:cs typeface="Lucida Sans Unicode"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Lucida Sans Unicode" charset="0"/>
          <a:cs typeface="Lucida Sans Unicode"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Lucida Sans Unicode" charset="0"/>
          <a:cs typeface="Lucida Sans Unicode"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Lucida Sans Unicode" charset="0"/>
          <a:cs typeface="Lucida Sans Unicode"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362" name="Picture 7" descr="http://events.unitn.it/sites/events.unitn.it/files/config/famine/img_hp2.jpg"/>
          <p:cNvPicPr>
            <a:picLocks noChangeAspect="1" noChangeArrowheads="1"/>
          </p:cNvPicPr>
          <p:nvPr/>
        </p:nvPicPr>
        <p:blipFill>
          <a:blip r:embed="rId3"/>
          <a:srcRect/>
          <a:stretch>
            <a:fillRect/>
          </a:stretch>
        </p:blipFill>
        <p:spPr bwMode="auto">
          <a:xfrm>
            <a:off x="2636838" y="8204200"/>
            <a:ext cx="4221162" cy="939800"/>
          </a:xfrm>
          <a:prstGeom prst="rect">
            <a:avLst/>
          </a:prstGeom>
          <a:noFill/>
          <a:ln w="9525">
            <a:noFill/>
            <a:miter lim="800000"/>
            <a:headEnd/>
            <a:tailEnd/>
          </a:ln>
        </p:spPr>
      </p:pic>
      <p:sp>
        <p:nvSpPr>
          <p:cNvPr id="15363" name="Text Box 4"/>
          <p:cNvSpPr txBox="1">
            <a:spLocks noChangeArrowheads="1"/>
          </p:cNvSpPr>
          <p:nvPr/>
        </p:nvSpPr>
        <p:spPr bwMode="auto">
          <a:xfrm>
            <a:off x="0" y="0"/>
            <a:ext cx="6858000" cy="463550"/>
          </a:xfrm>
          <a:prstGeom prst="rect">
            <a:avLst/>
          </a:prstGeom>
          <a:noFill/>
          <a:ln w="9525">
            <a:noFill/>
            <a:round/>
            <a:headEnd/>
            <a:tailEnd/>
          </a:ln>
        </p:spPr>
        <p:txBody>
          <a:bodyPr lIns="90000" tIns="46800" rIns="90000" bIns="46800">
            <a:spAutoFit/>
          </a:bodyPr>
          <a:lstStyle/>
          <a:p>
            <a:pP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p>
        </p:txBody>
      </p:sp>
      <p:pic>
        <p:nvPicPr>
          <p:cNvPr id="15364" name="Immagine 7" descr="unitn_nero_2r_ita.gif"/>
          <p:cNvPicPr>
            <a:picLocks noChangeAspect="1"/>
          </p:cNvPicPr>
          <p:nvPr/>
        </p:nvPicPr>
        <p:blipFill>
          <a:blip r:embed="rId4"/>
          <a:srcRect/>
          <a:stretch>
            <a:fillRect/>
          </a:stretch>
        </p:blipFill>
        <p:spPr bwMode="auto">
          <a:xfrm>
            <a:off x="0" y="8172450"/>
            <a:ext cx="1773238" cy="511175"/>
          </a:xfrm>
          <a:prstGeom prst="rect">
            <a:avLst/>
          </a:prstGeom>
          <a:noFill/>
          <a:ln w="9525">
            <a:noFill/>
            <a:miter lim="800000"/>
            <a:headEnd/>
            <a:tailEnd/>
          </a:ln>
        </p:spPr>
      </p:pic>
      <p:pic>
        <p:nvPicPr>
          <p:cNvPr id="15365" name="Picture 1" descr="E:\steffi\FAMINE\logo_etal\samll.png"/>
          <p:cNvPicPr>
            <a:picLocks noChangeAspect="1" noChangeArrowheads="1"/>
          </p:cNvPicPr>
          <p:nvPr/>
        </p:nvPicPr>
        <p:blipFill>
          <a:blip r:embed="rId5"/>
          <a:srcRect/>
          <a:stretch>
            <a:fillRect/>
          </a:stretch>
        </p:blipFill>
        <p:spPr bwMode="auto">
          <a:xfrm>
            <a:off x="1700213" y="8620125"/>
            <a:ext cx="547687" cy="523875"/>
          </a:xfrm>
          <a:prstGeom prst="rect">
            <a:avLst/>
          </a:prstGeom>
          <a:noFill/>
          <a:ln w="9525">
            <a:noFill/>
            <a:miter lim="800000"/>
            <a:headEnd/>
            <a:tailEnd/>
          </a:ln>
        </p:spPr>
      </p:pic>
      <p:sp>
        <p:nvSpPr>
          <p:cNvPr id="15366" name="Textfeld 1"/>
          <p:cNvSpPr txBox="1">
            <a:spLocks noChangeArrowheads="1"/>
          </p:cNvSpPr>
          <p:nvPr/>
        </p:nvSpPr>
        <p:spPr bwMode="auto">
          <a:xfrm>
            <a:off x="0" y="974725"/>
            <a:ext cx="3357563" cy="6604000"/>
          </a:xfrm>
          <a:prstGeom prst="rect">
            <a:avLst/>
          </a:prstGeom>
          <a:noFill/>
          <a:ln w="9525">
            <a:noFill/>
            <a:miter lim="800000"/>
            <a:headEnd/>
            <a:tailEnd/>
          </a:ln>
        </p:spPr>
        <p:txBody>
          <a:bodyPr>
            <a:spAutoFit/>
          </a:bodyPr>
          <a:lstStyle/>
          <a:p>
            <a:pPr algn="just"/>
            <a:r>
              <a:rPr lang="en-US" sz="1200" dirty="0">
                <a:solidFill>
                  <a:schemeClr val="tx1"/>
                </a:solidFill>
              </a:rPr>
              <a:t>Although theoretically well-established, the childcare-fertility nexus did not find a very strong empirical support. This depends, first of all, on the difficulties in the </a:t>
            </a:r>
            <a:r>
              <a:rPr lang="en-US" sz="1200" dirty="0" err="1">
                <a:solidFill>
                  <a:schemeClr val="tx1"/>
                </a:solidFill>
              </a:rPr>
              <a:t>operationalisation</a:t>
            </a:r>
            <a:r>
              <a:rPr lang="en-US" sz="1200" dirty="0">
                <a:solidFill>
                  <a:schemeClr val="tx1"/>
                </a:solidFill>
              </a:rPr>
              <a:t> of childcare services and in the identification of their “causal” effects. Childcare availability is associated indeed to unobserved cultural characteristics which need to be taken into account. Moreover, heterogeneity at the individual level is often overlooked. Families indeed react very differently to changes in the availability of childcare services and education has been considered a crucial factor. Family policies are often more effective on the </a:t>
            </a:r>
            <a:r>
              <a:rPr lang="en-US" sz="1200" dirty="0" err="1">
                <a:solidFill>
                  <a:schemeClr val="tx1"/>
                </a:solidFill>
              </a:rPr>
              <a:t>labour</a:t>
            </a:r>
            <a:r>
              <a:rPr lang="en-US" sz="1200" dirty="0">
                <a:solidFill>
                  <a:schemeClr val="tx1"/>
                </a:solidFill>
              </a:rPr>
              <a:t> market participation of low-educated women, while positive effects on fertility have been found only among tertiary educated ones. Cross-national differences in Total Fertility Rates have been traced back to the different </a:t>
            </a:r>
            <a:r>
              <a:rPr lang="en-US" sz="1200" dirty="0" err="1">
                <a:solidFill>
                  <a:schemeClr val="tx1"/>
                </a:solidFill>
              </a:rPr>
              <a:t>behaviours</a:t>
            </a:r>
            <a:r>
              <a:rPr lang="en-US" sz="1200" dirty="0">
                <a:solidFill>
                  <a:schemeClr val="tx1"/>
                </a:solidFill>
              </a:rPr>
              <a:t> of tertiary educated women, since the availability of public childcare services in </a:t>
            </a:r>
            <a:r>
              <a:rPr lang="en-US" sz="1200" dirty="0" smtClean="0">
                <a:solidFill>
                  <a:schemeClr val="tx1"/>
                </a:solidFill>
              </a:rPr>
              <a:t>some </a:t>
            </a:r>
            <a:r>
              <a:rPr lang="en-US" sz="1200" dirty="0">
                <a:solidFill>
                  <a:schemeClr val="tx1"/>
                </a:solidFill>
              </a:rPr>
              <a:t>countries is deemed to help them to catch-up on fertility after initial postponement.</a:t>
            </a:r>
          </a:p>
          <a:p>
            <a:pPr algn="just"/>
            <a:endParaRPr lang="en-US" sz="1000" dirty="0">
              <a:solidFill>
                <a:schemeClr val="tx1"/>
              </a:solidFill>
            </a:endParaRPr>
          </a:p>
          <a:p>
            <a:pPr algn="just"/>
            <a:r>
              <a:rPr lang="en-US" sz="1000" dirty="0">
                <a:solidFill>
                  <a:schemeClr val="tx1"/>
                </a:solidFill>
              </a:rPr>
              <a:t>Tab. 1  </a:t>
            </a:r>
            <a:r>
              <a:rPr lang="en-US" sz="1000" i="1" dirty="0">
                <a:solidFill>
                  <a:schemeClr val="tx1"/>
                </a:solidFill>
              </a:rPr>
              <a:t>The effect of childcare availability on fertility</a:t>
            </a:r>
          </a:p>
          <a:p>
            <a:pPr algn="just"/>
            <a:endParaRPr lang="it-IT" sz="1200" dirty="0">
              <a:solidFill>
                <a:schemeClr val="tx1"/>
              </a:solidFill>
            </a:endParaRPr>
          </a:p>
          <a:p>
            <a:pPr algn="just"/>
            <a:endParaRPr lang="it-IT" sz="1200" dirty="0">
              <a:solidFill>
                <a:schemeClr val="tx1"/>
              </a:solidFill>
            </a:endParaRPr>
          </a:p>
          <a:p>
            <a:pPr algn="just"/>
            <a:endParaRPr lang="it-IT" sz="1200" dirty="0">
              <a:solidFill>
                <a:schemeClr val="tx1"/>
              </a:solidFill>
            </a:endParaRPr>
          </a:p>
          <a:p>
            <a:pPr algn="just"/>
            <a:endParaRPr lang="it-IT" sz="1200" dirty="0">
              <a:solidFill>
                <a:schemeClr val="tx1"/>
              </a:solidFill>
            </a:endParaRPr>
          </a:p>
          <a:p>
            <a:pPr algn="just"/>
            <a:endParaRPr lang="it-IT" sz="1200" dirty="0">
              <a:solidFill>
                <a:schemeClr val="tx1"/>
              </a:solidFill>
            </a:endParaRPr>
          </a:p>
          <a:p>
            <a:pPr algn="just"/>
            <a:endParaRPr lang="it-IT" sz="1200" dirty="0">
              <a:solidFill>
                <a:schemeClr val="tx1"/>
              </a:solidFill>
            </a:endParaRPr>
          </a:p>
          <a:p>
            <a:pPr algn="just"/>
            <a:endParaRPr lang="it-IT" sz="1200" dirty="0">
              <a:solidFill>
                <a:schemeClr val="tx1"/>
              </a:solidFill>
            </a:endParaRPr>
          </a:p>
          <a:p>
            <a:pPr algn="just"/>
            <a:endParaRPr lang="it-IT" sz="1200" dirty="0">
              <a:solidFill>
                <a:schemeClr val="tx1"/>
              </a:solidFill>
            </a:endParaRPr>
          </a:p>
          <a:p>
            <a:pPr algn="just"/>
            <a:endParaRPr lang="it-IT" sz="1200" dirty="0">
              <a:solidFill>
                <a:schemeClr val="tx1"/>
              </a:solidFill>
            </a:endParaRPr>
          </a:p>
          <a:p>
            <a:pPr algn="just"/>
            <a:endParaRPr lang="it-IT" sz="1200" dirty="0">
              <a:solidFill>
                <a:schemeClr val="tx1"/>
              </a:solidFill>
            </a:endParaRPr>
          </a:p>
          <a:p>
            <a:pPr algn="just"/>
            <a:endParaRPr lang="it-IT" sz="1200" dirty="0">
              <a:solidFill>
                <a:schemeClr val="tx1"/>
              </a:solidFill>
            </a:endParaRPr>
          </a:p>
          <a:p>
            <a:pPr algn="just"/>
            <a:endParaRPr lang="it-IT" sz="1200" dirty="0">
              <a:solidFill>
                <a:schemeClr val="tx1"/>
              </a:solidFill>
            </a:endParaRPr>
          </a:p>
        </p:txBody>
      </p:sp>
      <p:sp>
        <p:nvSpPr>
          <p:cNvPr id="15367" name="Rettangolo 14"/>
          <p:cNvSpPr>
            <a:spLocks noChangeArrowheads="1"/>
          </p:cNvSpPr>
          <p:nvPr/>
        </p:nvSpPr>
        <p:spPr bwMode="auto">
          <a:xfrm>
            <a:off x="3313113" y="3059113"/>
            <a:ext cx="3500437" cy="1552575"/>
          </a:xfrm>
          <a:prstGeom prst="rect">
            <a:avLst/>
          </a:prstGeom>
          <a:noFill/>
          <a:ln w="9525">
            <a:noFill/>
            <a:miter lim="800000"/>
            <a:headEnd/>
            <a:tailEnd/>
          </a:ln>
        </p:spPr>
        <p:txBody>
          <a:bodyPr>
            <a:spAutoFit/>
          </a:bodyPr>
          <a:lstStyle/>
          <a:p>
            <a:pPr algn="just"/>
            <a:endParaRPr lang="en-GB" sz="1200">
              <a:solidFill>
                <a:schemeClr val="tx1"/>
              </a:solidFill>
            </a:endParaRPr>
          </a:p>
          <a:p>
            <a:pPr algn="just"/>
            <a:endParaRPr lang="en-GB" sz="1200">
              <a:solidFill>
                <a:schemeClr val="tx1"/>
              </a:solidFill>
            </a:endParaRPr>
          </a:p>
          <a:p>
            <a:pPr algn="just"/>
            <a:endParaRPr lang="en-GB" sz="1200">
              <a:solidFill>
                <a:schemeClr val="tx1"/>
              </a:solidFill>
            </a:endParaRPr>
          </a:p>
          <a:p>
            <a:pPr algn="just"/>
            <a:endParaRPr lang="en-GB" sz="1200">
              <a:solidFill>
                <a:schemeClr val="tx1"/>
              </a:solidFill>
            </a:endParaRPr>
          </a:p>
          <a:p>
            <a:pPr algn="just"/>
            <a:endParaRPr lang="en-GB" sz="1200">
              <a:solidFill>
                <a:schemeClr val="tx1"/>
              </a:solidFill>
            </a:endParaRPr>
          </a:p>
          <a:p>
            <a:pPr algn="just"/>
            <a:endParaRPr lang="en-GB" sz="1200">
              <a:solidFill>
                <a:schemeClr val="tx1"/>
              </a:solidFill>
            </a:endParaRPr>
          </a:p>
          <a:p>
            <a:pPr algn="just"/>
            <a:endParaRPr lang="en-US" sz="1200"/>
          </a:p>
          <a:p>
            <a:pPr algn="just"/>
            <a:endParaRPr lang="en-US" sz="1200">
              <a:solidFill>
                <a:schemeClr val="tx1"/>
              </a:solidFill>
            </a:endParaRPr>
          </a:p>
        </p:txBody>
      </p:sp>
      <p:sp>
        <p:nvSpPr>
          <p:cNvPr id="15368" name="Rectangle 18"/>
          <p:cNvSpPr>
            <a:spLocks noChangeArrowheads="1"/>
          </p:cNvSpPr>
          <p:nvPr/>
        </p:nvSpPr>
        <p:spPr bwMode="auto">
          <a:xfrm>
            <a:off x="0" y="3987800"/>
            <a:ext cx="6858000" cy="0"/>
          </a:xfrm>
          <a:prstGeom prst="rect">
            <a:avLst/>
          </a:prstGeom>
          <a:noFill/>
          <a:ln w="9525">
            <a:noFill/>
            <a:miter lim="800000"/>
            <a:headEnd/>
            <a:tailEnd/>
          </a:ln>
        </p:spPr>
        <p:txBody>
          <a:bodyPr wrap="none" anchor="ctr">
            <a:spAutoFit/>
          </a:bodyPr>
          <a:lstStyle/>
          <a:p>
            <a:endParaRPr lang="it-IT"/>
          </a:p>
        </p:txBody>
      </p:sp>
      <p:sp>
        <p:nvSpPr>
          <p:cNvPr id="15369" name="CasellaDiTesto 9"/>
          <p:cNvSpPr txBox="1">
            <a:spLocks noChangeArrowheads="1"/>
          </p:cNvSpPr>
          <p:nvPr/>
        </p:nvSpPr>
        <p:spPr bwMode="auto">
          <a:xfrm>
            <a:off x="3357563" y="974725"/>
            <a:ext cx="3384550" cy="2800767"/>
          </a:xfrm>
          <a:prstGeom prst="rect">
            <a:avLst/>
          </a:prstGeom>
          <a:noFill/>
          <a:ln w="9525">
            <a:noFill/>
            <a:miter lim="800000"/>
            <a:headEnd/>
            <a:tailEnd/>
          </a:ln>
        </p:spPr>
        <p:txBody>
          <a:bodyPr>
            <a:spAutoFit/>
          </a:bodyPr>
          <a:lstStyle/>
          <a:p>
            <a:pPr algn="just"/>
            <a:r>
              <a:rPr lang="en-US" sz="1200" dirty="0">
                <a:solidFill>
                  <a:schemeClr val="tx1"/>
                </a:solidFill>
              </a:rPr>
              <a:t>We use data on regional enrolment rates of children aged&lt;3 in public childcare institutions, collected for 198 regions and 20 countries for the time-window 2000-2011. Data have been </a:t>
            </a:r>
            <a:r>
              <a:rPr lang="en-US" sz="1200" dirty="0" err="1">
                <a:solidFill>
                  <a:schemeClr val="tx1"/>
                </a:solidFill>
              </a:rPr>
              <a:t>retrieven</a:t>
            </a:r>
            <a:r>
              <a:rPr lang="en-US" sz="1200" dirty="0">
                <a:solidFill>
                  <a:schemeClr val="tx1"/>
                </a:solidFill>
              </a:rPr>
              <a:t> from national administrative and other available data sources (see Fig. 1) and merged to 5 waves of the ESS (2002-2010). </a:t>
            </a:r>
          </a:p>
          <a:p>
            <a:pPr algn="just"/>
            <a:r>
              <a:rPr lang="en-US" sz="1200" dirty="0">
                <a:solidFill>
                  <a:schemeClr val="tx1"/>
                </a:solidFill>
              </a:rPr>
              <a:t>Empirical evidence shows how childcare effects can be detected only after controlling for religiosity at the </a:t>
            </a:r>
            <a:r>
              <a:rPr lang="en-US" sz="1200" dirty="0" smtClean="0">
                <a:solidFill>
                  <a:schemeClr val="tx1"/>
                </a:solidFill>
              </a:rPr>
              <a:t>individual </a:t>
            </a:r>
            <a:r>
              <a:rPr lang="en-US" sz="1200" dirty="0">
                <a:solidFill>
                  <a:schemeClr val="tx1"/>
                </a:solidFill>
              </a:rPr>
              <a:t>and regional level, as well as other  unobserved characteristics at the </a:t>
            </a:r>
            <a:r>
              <a:rPr lang="en-US" sz="1200" dirty="0" smtClean="0">
                <a:solidFill>
                  <a:schemeClr val="tx1"/>
                </a:solidFill>
              </a:rPr>
              <a:t>regional </a:t>
            </a:r>
            <a:r>
              <a:rPr lang="en-US" sz="1200" dirty="0">
                <a:solidFill>
                  <a:schemeClr val="tx1"/>
                </a:solidFill>
              </a:rPr>
              <a:t>level (captured by region random effects, see Tab.1).</a:t>
            </a:r>
          </a:p>
          <a:p>
            <a:pPr algn="just"/>
            <a:endParaRPr lang="en-US" sz="1200" dirty="0">
              <a:solidFill>
                <a:schemeClr val="tx1"/>
              </a:solidFill>
            </a:endParaRPr>
          </a:p>
          <a:p>
            <a:pPr algn="just"/>
            <a:r>
              <a:rPr lang="it-IT" sz="1000" dirty="0">
                <a:solidFill>
                  <a:schemeClr val="tx1"/>
                </a:solidFill>
              </a:rPr>
              <a:t>Fig. 2  </a:t>
            </a:r>
            <a:r>
              <a:rPr lang="it-IT" sz="1000" i="1" dirty="0" err="1">
                <a:solidFill>
                  <a:schemeClr val="tx1"/>
                </a:solidFill>
              </a:rPr>
              <a:t>Interaction</a:t>
            </a:r>
            <a:r>
              <a:rPr lang="it-IT" sz="1000" i="1" dirty="0">
                <a:solidFill>
                  <a:schemeClr val="tx1"/>
                </a:solidFill>
              </a:rPr>
              <a:t> </a:t>
            </a:r>
            <a:r>
              <a:rPr lang="it-IT" sz="1000" i="1" dirty="0" err="1">
                <a:solidFill>
                  <a:schemeClr val="tx1"/>
                </a:solidFill>
              </a:rPr>
              <a:t>between</a:t>
            </a:r>
            <a:r>
              <a:rPr lang="it-IT" sz="1000" i="1" dirty="0">
                <a:solidFill>
                  <a:schemeClr val="tx1"/>
                </a:solidFill>
              </a:rPr>
              <a:t> </a:t>
            </a:r>
            <a:r>
              <a:rPr lang="it-IT" sz="1000" i="1" dirty="0" err="1">
                <a:solidFill>
                  <a:schemeClr val="tx1"/>
                </a:solidFill>
              </a:rPr>
              <a:t>childcare</a:t>
            </a:r>
            <a:r>
              <a:rPr lang="it-IT" sz="1000" i="1" dirty="0">
                <a:solidFill>
                  <a:schemeClr val="tx1"/>
                </a:solidFill>
              </a:rPr>
              <a:t>, </a:t>
            </a:r>
            <a:r>
              <a:rPr lang="it-IT" sz="1000" i="1" dirty="0" err="1">
                <a:solidFill>
                  <a:schemeClr val="tx1"/>
                </a:solidFill>
              </a:rPr>
              <a:t>women’s</a:t>
            </a:r>
            <a:r>
              <a:rPr lang="it-IT" sz="1000" i="1" dirty="0">
                <a:solidFill>
                  <a:schemeClr val="tx1"/>
                </a:solidFill>
              </a:rPr>
              <a:t> </a:t>
            </a:r>
            <a:r>
              <a:rPr lang="it-IT" sz="1000" i="1" dirty="0" err="1">
                <a:solidFill>
                  <a:schemeClr val="tx1"/>
                </a:solidFill>
              </a:rPr>
              <a:t>education</a:t>
            </a:r>
            <a:r>
              <a:rPr lang="it-IT" sz="1000" i="1" dirty="0">
                <a:solidFill>
                  <a:schemeClr val="tx1"/>
                </a:solidFill>
              </a:rPr>
              <a:t> and </a:t>
            </a:r>
            <a:r>
              <a:rPr lang="it-IT" sz="1000" i="1" dirty="0" err="1">
                <a:solidFill>
                  <a:schemeClr val="tx1"/>
                </a:solidFill>
              </a:rPr>
              <a:t>age</a:t>
            </a:r>
            <a:endParaRPr lang="it-IT" sz="1000" i="1" dirty="0">
              <a:solidFill>
                <a:schemeClr val="tx1"/>
              </a:solidFill>
            </a:endParaRPr>
          </a:p>
        </p:txBody>
      </p:sp>
      <p:sp>
        <p:nvSpPr>
          <p:cNvPr id="15370" name="CasellaDiTesto 11"/>
          <p:cNvSpPr txBox="1">
            <a:spLocks noChangeArrowheads="1"/>
          </p:cNvSpPr>
          <p:nvPr/>
        </p:nvSpPr>
        <p:spPr bwMode="auto">
          <a:xfrm>
            <a:off x="115888" y="-36513"/>
            <a:ext cx="6407150" cy="1066801"/>
          </a:xfrm>
          <a:prstGeom prst="rect">
            <a:avLst/>
          </a:prstGeom>
          <a:noFill/>
          <a:ln w="9525">
            <a:noFill/>
            <a:miter lim="800000"/>
            <a:headEnd/>
            <a:tailEnd/>
          </a:ln>
        </p:spPr>
        <p:txBody>
          <a:bodyPr>
            <a:spAutoFit/>
          </a:bodyPr>
          <a:lstStyle/>
          <a:p>
            <a:r>
              <a:rPr lang="en-US" sz="2000" dirty="0"/>
              <a:t>Education and Fertility: the moderating role of public childcare services</a:t>
            </a:r>
          </a:p>
          <a:p>
            <a:endParaRPr lang="it-IT" sz="1200" i="1" dirty="0"/>
          </a:p>
          <a:p>
            <a:r>
              <a:rPr lang="it-IT" sz="1200" i="1" dirty="0"/>
              <a:t>Raffaele </a:t>
            </a:r>
            <a:r>
              <a:rPr lang="it-IT" sz="1200" i="1" dirty="0" err="1"/>
              <a:t>Guetto</a:t>
            </a:r>
            <a:r>
              <a:rPr lang="it-IT" sz="1200" i="1" dirty="0"/>
              <a:t> and Stefani </a:t>
            </a:r>
            <a:r>
              <a:rPr lang="it-IT" sz="1200" i="1" dirty="0" err="1"/>
              <a:t>Scherer</a:t>
            </a:r>
            <a:endParaRPr lang="it-IT" sz="1200" i="1" dirty="0"/>
          </a:p>
        </p:txBody>
      </p:sp>
      <p:sp>
        <p:nvSpPr>
          <p:cNvPr id="15371" name="CasellaDiTesto 8"/>
          <p:cNvSpPr txBox="1">
            <a:spLocks noChangeArrowheads="1"/>
          </p:cNvSpPr>
          <p:nvPr/>
        </p:nvSpPr>
        <p:spPr bwMode="auto">
          <a:xfrm>
            <a:off x="3429000" y="6588125"/>
            <a:ext cx="3262313" cy="1735138"/>
          </a:xfrm>
          <a:prstGeom prst="rect">
            <a:avLst/>
          </a:prstGeom>
          <a:noFill/>
          <a:ln w="9525">
            <a:noFill/>
            <a:miter lim="800000"/>
            <a:headEnd/>
            <a:tailEnd/>
          </a:ln>
        </p:spPr>
        <p:txBody>
          <a:bodyPr>
            <a:spAutoFit/>
          </a:bodyPr>
          <a:lstStyle/>
          <a:p>
            <a:pPr algn="just"/>
            <a:r>
              <a:rPr lang="en-IE" sz="1200" dirty="0">
                <a:solidFill>
                  <a:schemeClr val="tx1"/>
                </a:solidFill>
              </a:rPr>
              <a:t>Moreover, results show how </a:t>
            </a:r>
            <a:r>
              <a:rPr lang="en-US" sz="1200" dirty="0">
                <a:solidFill>
                  <a:schemeClr val="tx1"/>
                </a:solidFill>
              </a:rPr>
              <a:t>the number of children women have barely changes according to childcare before they turn 35, regardless of their education. On the contrary, childcare availability seems to help educated and especially high-educated women to catch up on fertility after the age of 35 (see Fig.1). </a:t>
            </a:r>
          </a:p>
          <a:p>
            <a:pPr algn="just"/>
            <a:endParaRPr lang="en-US" sz="1200" dirty="0">
              <a:solidFill>
                <a:schemeClr val="tx1"/>
              </a:solidFill>
            </a:endParaRPr>
          </a:p>
          <a:p>
            <a:pPr algn="just"/>
            <a:endParaRPr lang="it-IT" sz="1200" dirty="0">
              <a:solidFill>
                <a:schemeClr val="tx1"/>
              </a:solidFill>
            </a:endParaRPr>
          </a:p>
        </p:txBody>
      </p:sp>
      <p:pic>
        <p:nvPicPr>
          <p:cNvPr id="15372" name="Picture 889"/>
          <p:cNvPicPr>
            <a:picLocks noChangeAspect="1" noChangeArrowheads="1"/>
          </p:cNvPicPr>
          <p:nvPr/>
        </p:nvPicPr>
        <p:blipFill>
          <a:blip r:embed="rId6"/>
          <a:srcRect/>
          <a:stretch>
            <a:fillRect/>
          </a:stretch>
        </p:blipFill>
        <p:spPr bwMode="auto">
          <a:xfrm>
            <a:off x="115888" y="5508625"/>
            <a:ext cx="3313112" cy="2232025"/>
          </a:xfrm>
          <a:prstGeom prst="rect">
            <a:avLst/>
          </a:prstGeom>
          <a:noFill/>
          <a:ln w="9525">
            <a:noFill/>
            <a:miter lim="800000"/>
            <a:headEnd/>
            <a:tailEnd/>
          </a:ln>
        </p:spPr>
      </p:pic>
      <p:pic>
        <p:nvPicPr>
          <p:cNvPr id="15373" name="Picture 3"/>
          <p:cNvPicPr>
            <a:picLocks noChangeAspect="1" noChangeArrowheads="1"/>
          </p:cNvPicPr>
          <p:nvPr/>
        </p:nvPicPr>
        <p:blipFill>
          <a:blip r:embed="rId7"/>
          <a:srcRect/>
          <a:stretch>
            <a:fillRect/>
          </a:stretch>
        </p:blipFill>
        <p:spPr bwMode="auto">
          <a:xfrm>
            <a:off x="3357563" y="3851275"/>
            <a:ext cx="3429000" cy="2808288"/>
          </a:xfrm>
          <a:prstGeom prst="rect">
            <a:avLst/>
          </a:prstGeom>
          <a:noFill/>
          <a:ln w="9525">
            <a:noFill/>
            <a:miter lim="800000"/>
            <a:headEnd/>
            <a:tailEnd/>
          </a:ln>
        </p:spPr>
      </p:pic>
      <p:sp>
        <p:nvSpPr>
          <p:cNvPr id="15374" name="Text Box 891"/>
          <p:cNvSpPr txBox="1">
            <a:spLocks noChangeArrowheads="1"/>
          </p:cNvSpPr>
          <p:nvPr/>
        </p:nvSpPr>
        <p:spPr bwMode="auto">
          <a:xfrm>
            <a:off x="-26988" y="7986713"/>
            <a:ext cx="6858001" cy="473075"/>
          </a:xfrm>
          <a:prstGeom prst="rect">
            <a:avLst/>
          </a:prstGeom>
          <a:noFill/>
          <a:ln w="9525">
            <a:noFill/>
            <a:miter lim="800000"/>
            <a:headEnd/>
            <a:tailEnd/>
          </a:ln>
        </p:spPr>
        <p:txBody>
          <a:bodyPr>
            <a:spAutoFit/>
          </a:bodyPr>
          <a:lstStyle/>
          <a:p>
            <a:pPr algn="ctr" defTabSz="914400">
              <a:spcBef>
                <a:spcPct val="50000"/>
              </a:spcBef>
            </a:pPr>
            <a:r>
              <a:rPr lang="it-IT" sz="1000" i="1" dirty="0" err="1">
                <a:solidFill>
                  <a:schemeClr val="tx1"/>
                </a:solidFill>
              </a:rPr>
              <a:t>Paper</a:t>
            </a:r>
            <a:r>
              <a:rPr lang="it-IT" sz="1000" i="1" dirty="0">
                <a:solidFill>
                  <a:schemeClr val="tx1"/>
                </a:solidFill>
              </a:rPr>
              <a:t> </a:t>
            </a:r>
            <a:r>
              <a:rPr lang="it-IT" sz="1000" i="1" dirty="0" err="1">
                <a:solidFill>
                  <a:schemeClr val="tx1"/>
                </a:solidFill>
              </a:rPr>
              <a:t>presented</a:t>
            </a:r>
            <a:r>
              <a:rPr lang="it-IT" sz="1000" i="1" dirty="0">
                <a:solidFill>
                  <a:schemeClr val="tx1"/>
                </a:solidFill>
              </a:rPr>
              <a:t> </a:t>
            </a:r>
            <a:r>
              <a:rPr lang="it-IT" sz="1000" i="1" dirty="0" err="1">
                <a:solidFill>
                  <a:schemeClr val="tx1"/>
                </a:solidFill>
              </a:rPr>
              <a:t>at</a:t>
            </a:r>
            <a:r>
              <a:rPr lang="it-IT" sz="1000" i="1" dirty="0">
                <a:solidFill>
                  <a:schemeClr val="tx1"/>
                </a:solidFill>
              </a:rPr>
              <a:t> the </a:t>
            </a:r>
            <a:r>
              <a:rPr lang="en-US" sz="1000" i="1" dirty="0">
                <a:solidFill>
                  <a:schemeClr val="tx1"/>
                </a:solidFill>
              </a:rPr>
              <a:t>RC28 Spring Meeting (2014) held in Budapest, May 8-10.</a:t>
            </a:r>
          </a:p>
          <a:p>
            <a:pPr algn="ctr" defTabSz="914400">
              <a:spcBef>
                <a:spcPct val="50000"/>
              </a:spcBef>
            </a:pPr>
            <a:endParaRPr lang="it-IT" sz="10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Lucida Sans Unicode"/>
        <a:cs typeface="Lucida Sans Unicode"/>
      </a:majorFont>
      <a:minorFont>
        <a:latin typeface="Times New Roman"/>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txDef>
      <a:spPr>
        <a:noFill/>
      </a:spPr>
      <a:bodyPr wrap="none" rtlCol="0">
        <a:spAutoFit/>
      </a:bodyPr>
      <a:lstStyle>
        <a:defPPr>
          <a:defRPr dirty="0" smtClean="0">
            <a:solidFill>
              <a:schemeClr val="tx1"/>
            </a:solidFill>
          </a:defRPr>
        </a:defPPr>
      </a:lstStyle>
    </a:tx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1902</TotalTime>
  <Words>359</Words>
  <Application>Microsoft Office PowerPoint</Application>
  <PresentationFormat>Presentazione su schermo (4:3)</PresentationFormat>
  <Paragraphs>29</Paragraphs>
  <Slides>1</Slides>
  <Notes>1</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Amministrativo</dc:creator>
  <cp:lastModifiedBy>r.guetto@libero.it</cp:lastModifiedBy>
  <cp:revision>1036</cp:revision>
  <cp:lastPrinted>2011-07-19T06:13:16Z</cp:lastPrinted>
  <dcterms:created xsi:type="dcterms:W3CDTF">2003-02-18T11:50:01Z</dcterms:created>
  <dcterms:modified xsi:type="dcterms:W3CDTF">2015-01-21T16:37:39Z</dcterms:modified>
</cp:coreProperties>
</file>