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2"/>
  </p:handoutMasterIdLst>
  <p:sldIdLst>
    <p:sldId id="256" r:id="rId2"/>
    <p:sldId id="260" r:id="rId3"/>
    <p:sldId id="262" r:id="rId4"/>
    <p:sldId id="269" r:id="rId5"/>
    <p:sldId id="268" r:id="rId6"/>
    <p:sldId id="264" r:id="rId7"/>
    <p:sldId id="270" r:id="rId8"/>
    <p:sldId id="266" r:id="rId9"/>
    <p:sldId id="263" r:id="rId10"/>
    <p:sldId id="261" r:id="rId11"/>
    <p:sldId id="280" r:id="rId12"/>
    <p:sldId id="273" r:id="rId13"/>
    <p:sldId id="272" r:id="rId14"/>
    <p:sldId id="274" r:id="rId15"/>
    <p:sldId id="275" r:id="rId16"/>
    <p:sldId id="276" r:id="rId17"/>
    <p:sldId id="277" r:id="rId18"/>
    <p:sldId id="278" r:id="rId19"/>
    <p:sldId id="279" r:id="rId20"/>
    <p:sldId id="258" r:id="rId21"/>
  </p:sldIdLst>
  <p:sldSz cx="9144000" cy="6858000" type="screen4x3"/>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C28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8" d="100"/>
          <a:sy n="78" d="100"/>
        </p:scale>
        <p:origin x="-114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it-IT"/>
          </a:p>
        </p:txBody>
      </p:sp>
      <p:sp>
        <p:nvSpPr>
          <p:cNvPr id="35843" name="Rectangle 3"/>
          <p:cNvSpPr>
            <a:spLocks noGrp="1" noChangeArrowheads="1"/>
          </p:cNvSpPr>
          <p:nvPr>
            <p:ph type="dt" sz="quarter"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DBC96EB8-1DE0-424F-B92B-5954C2D03C5F}" type="datetimeFigureOut">
              <a:rPr lang="it-IT"/>
              <a:pPr>
                <a:defRPr/>
              </a:pPr>
              <a:t>17/06/2013</a:t>
            </a:fld>
            <a:endParaRPr lang="it-IT"/>
          </a:p>
        </p:txBody>
      </p:sp>
      <p:sp>
        <p:nvSpPr>
          <p:cNvPr id="35844" name="Rectangle 4"/>
          <p:cNvSpPr>
            <a:spLocks noGrp="1" noChangeArrowheads="1"/>
          </p:cNvSpPr>
          <p:nvPr>
            <p:ph type="ftr" sz="quarter" idx="2"/>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it-IT"/>
          </a:p>
        </p:txBody>
      </p:sp>
      <p:sp>
        <p:nvSpPr>
          <p:cNvPr id="35845" name="Rectangle 5"/>
          <p:cNvSpPr>
            <a:spLocks noGrp="1" noChangeArrowheads="1"/>
          </p:cNvSpPr>
          <p:nvPr>
            <p:ph type="sldNum" sz="quarter" idx="3"/>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91B7E0-6B72-43F7-9264-6A164294232D}" type="slidenum">
              <a:rPr lang="it-IT"/>
              <a:pPr>
                <a:defRPr/>
              </a:pPr>
              <a:t>‹#›</a:t>
            </a:fld>
            <a:endParaRPr lang="it-IT"/>
          </a:p>
        </p:txBody>
      </p:sp>
    </p:spTree>
    <p:extLst>
      <p:ext uri="{BB962C8B-B14F-4D97-AF65-F5344CB8AC3E}">
        <p14:creationId xmlns:p14="http://schemas.microsoft.com/office/powerpoint/2010/main" val="13434704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7480F5BC-9793-4BBA-AE98-726AF53DBCA3}" type="datetimeFigureOut">
              <a:rPr lang="it-IT" smtClean="0"/>
              <a:pPr>
                <a:defRPr/>
              </a:pPr>
              <a:t>17/06/2013</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44E61EDB-5F4A-4EEB-B335-C6F92252F677}" type="slidenum">
              <a:rPr lang="it-IT" smtClean="0"/>
              <a:pPr>
                <a:defRPr/>
              </a:pPr>
              <a:t>‹#›</a:t>
            </a:fld>
            <a:endParaRPr lang="it-IT"/>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C92E8B34-3B9A-4B9F-AEF0-92B86C3F3341}" type="datetimeFigureOut">
              <a:rPr lang="it-IT" smtClean="0"/>
              <a:pPr>
                <a:defRPr/>
              </a:pPr>
              <a:t>17/06/2013</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4C177473-468B-4C14-AF72-3311C4A1AAB3}" type="slidenum">
              <a:rPr lang="it-IT" smtClean="0"/>
              <a:pPr>
                <a:defRPr/>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3FFE463E-F6E8-4746-B769-62984D2CB421}" type="datetimeFigureOut">
              <a:rPr lang="it-IT" smtClean="0"/>
              <a:pPr>
                <a:defRPr/>
              </a:pPr>
              <a:t>17/06/2013</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961E5046-E7FA-4D6D-AA29-86EF91C5791B}" type="slidenum">
              <a:rPr lang="it-IT" smtClean="0"/>
              <a:pPr>
                <a:defRPr/>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C310A65B-50B8-4EA6-806B-79750C3D739F}" type="datetimeFigureOut">
              <a:rPr lang="it-IT" smtClean="0"/>
              <a:pPr>
                <a:defRPr/>
              </a:pPr>
              <a:t>17/06/2013</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0C8B90DA-FA5D-4EF6-BA59-8B470FA3E2AD}" type="slidenum">
              <a:rPr lang="it-IT" smtClean="0"/>
              <a:pPr>
                <a:defRPr/>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1E59ED44-AF20-4E3C-BF14-AF8D8ACB3839}" type="datetimeFigureOut">
              <a:rPr lang="it-IT" smtClean="0"/>
              <a:pPr>
                <a:defRPr/>
              </a:pPr>
              <a:t>17/06/2013</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FE31CF04-0EB2-4C28-A7B2-9E21A1463D27}" type="slidenum">
              <a:rPr lang="it-IT" smtClean="0"/>
              <a:pPr>
                <a:defRPr/>
              </a:pPr>
              <a:t>‹#›</a:t>
            </a:fld>
            <a:endParaRPr lang="it-IT"/>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DEC09628-3E81-4911-B77E-1F24244FA8F2}" type="datetimeFigureOut">
              <a:rPr lang="it-IT" smtClean="0"/>
              <a:pPr>
                <a:defRPr/>
              </a:pPr>
              <a:t>17/06/2013</a:t>
            </a:fld>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1150FBF9-C4FA-4A56-841F-83708801EBCA}" type="slidenum">
              <a:rPr lang="it-IT" smtClean="0"/>
              <a:pPr>
                <a:defRPr/>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D7E694A6-1389-41E9-976F-02ACF7063E74}" type="datetimeFigureOut">
              <a:rPr lang="it-IT" smtClean="0"/>
              <a:pPr>
                <a:defRPr/>
              </a:pPr>
              <a:t>17/06/2013</a:t>
            </a:fld>
            <a:endParaRPr lang="it-IT"/>
          </a:p>
        </p:txBody>
      </p:sp>
      <p:sp>
        <p:nvSpPr>
          <p:cNvPr id="8" name="Footer Placeholder 7"/>
          <p:cNvSpPr>
            <a:spLocks noGrp="1"/>
          </p:cNvSpPr>
          <p:nvPr>
            <p:ph type="ftr" sz="quarter" idx="11"/>
          </p:nvPr>
        </p:nvSpPr>
        <p:spPr/>
        <p:txBody>
          <a:bodyPr/>
          <a:lstStyle/>
          <a:p>
            <a:pPr>
              <a:defRPr/>
            </a:pPr>
            <a:endParaRPr lang="it-IT"/>
          </a:p>
        </p:txBody>
      </p:sp>
      <p:sp>
        <p:nvSpPr>
          <p:cNvPr id="9" name="Slide Number Placeholder 8"/>
          <p:cNvSpPr>
            <a:spLocks noGrp="1"/>
          </p:cNvSpPr>
          <p:nvPr>
            <p:ph type="sldNum" sz="quarter" idx="12"/>
          </p:nvPr>
        </p:nvSpPr>
        <p:spPr/>
        <p:txBody>
          <a:bodyPr/>
          <a:lstStyle/>
          <a:p>
            <a:pPr>
              <a:defRPr/>
            </a:pPr>
            <a:fld id="{1975D47E-94A1-43D2-96F0-F2903BDD9316}" type="slidenum">
              <a:rPr lang="it-IT" smtClean="0"/>
              <a:pPr>
                <a:defRPr/>
              </a:pPr>
              <a:t>‹#›</a:t>
            </a:fld>
            <a:endParaRPr lang="it-IT"/>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E3715A2D-73AC-45D3-8156-CA2ECE5088BC}" type="datetimeFigureOut">
              <a:rPr lang="it-IT" smtClean="0"/>
              <a:pPr>
                <a:defRPr/>
              </a:pPr>
              <a:t>17/06/2013</a:t>
            </a:fld>
            <a:endParaRPr lang="it-IT"/>
          </a:p>
        </p:txBody>
      </p:sp>
      <p:sp>
        <p:nvSpPr>
          <p:cNvPr id="4" name="Footer Placeholder 3"/>
          <p:cNvSpPr>
            <a:spLocks noGrp="1"/>
          </p:cNvSpPr>
          <p:nvPr>
            <p:ph type="ftr" sz="quarter" idx="11"/>
          </p:nvPr>
        </p:nvSpPr>
        <p:spPr/>
        <p:txBody>
          <a:bodyPr/>
          <a:lstStyle/>
          <a:p>
            <a:pPr>
              <a:defRPr/>
            </a:pPr>
            <a:endParaRPr lang="it-IT"/>
          </a:p>
        </p:txBody>
      </p:sp>
      <p:sp>
        <p:nvSpPr>
          <p:cNvPr id="5" name="Slide Number Placeholder 4"/>
          <p:cNvSpPr>
            <a:spLocks noGrp="1"/>
          </p:cNvSpPr>
          <p:nvPr>
            <p:ph type="sldNum" sz="quarter" idx="12"/>
          </p:nvPr>
        </p:nvSpPr>
        <p:spPr/>
        <p:txBody>
          <a:bodyPr/>
          <a:lstStyle/>
          <a:p>
            <a:pPr>
              <a:defRPr/>
            </a:pPr>
            <a:fld id="{2DACC90E-D433-40A3-B072-4104A6F712D3}" type="slidenum">
              <a:rPr lang="it-IT" smtClean="0"/>
              <a:pPr>
                <a:defRPr/>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592B354-C411-4AB3-83D0-29C94DFBC9CE}" type="datetimeFigureOut">
              <a:rPr lang="it-IT" smtClean="0"/>
              <a:pPr>
                <a:defRPr/>
              </a:pPr>
              <a:t>17/06/2013</a:t>
            </a:fld>
            <a:endParaRPr lang="it-IT"/>
          </a:p>
        </p:txBody>
      </p:sp>
      <p:sp>
        <p:nvSpPr>
          <p:cNvPr id="3" name="Footer Placeholder 2"/>
          <p:cNvSpPr>
            <a:spLocks noGrp="1"/>
          </p:cNvSpPr>
          <p:nvPr>
            <p:ph type="ftr" sz="quarter" idx="11"/>
          </p:nvPr>
        </p:nvSpPr>
        <p:spPr/>
        <p:txBody>
          <a:bodyPr/>
          <a:lstStyle/>
          <a:p>
            <a:pPr>
              <a:defRPr/>
            </a:pPr>
            <a:endParaRPr lang="it-IT"/>
          </a:p>
        </p:txBody>
      </p:sp>
      <p:sp>
        <p:nvSpPr>
          <p:cNvPr id="4" name="Slide Number Placeholder 3"/>
          <p:cNvSpPr>
            <a:spLocks noGrp="1"/>
          </p:cNvSpPr>
          <p:nvPr>
            <p:ph type="sldNum" sz="quarter" idx="12"/>
          </p:nvPr>
        </p:nvSpPr>
        <p:spPr/>
        <p:txBody>
          <a:bodyPr/>
          <a:lstStyle/>
          <a:p>
            <a:pPr>
              <a:defRPr/>
            </a:pPr>
            <a:fld id="{0867C05D-3879-48B3-AF12-58E7056D00EB}" type="slidenum">
              <a:rPr lang="it-IT" smtClean="0"/>
              <a:pPr>
                <a:defRPr/>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AD3CED98-E604-4B7C-89DA-3350E6BB97B7}" type="datetimeFigureOut">
              <a:rPr lang="it-IT" smtClean="0"/>
              <a:pPr>
                <a:defRPr/>
              </a:pPr>
              <a:t>17/06/2013</a:t>
            </a:fld>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1B685382-3260-4A13-A664-CDB61A3BA4B3}" type="slidenum">
              <a:rPr lang="it-IT" smtClean="0"/>
              <a:pPr>
                <a:defRPr/>
              </a:pPr>
              <a:t>‹#›</a:t>
            </a:fld>
            <a:endParaRPr lang="it-IT"/>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6F56F67-463E-4432-A654-3366B6104DA1}" type="datetimeFigureOut">
              <a:rPr lang="it-IT" smtClean="0"/>
              <a:pPr>
                <a:defRPr/>
              </a:pPr>
              <a:t>17/06/2013</a:t>
            </a:fld>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9AC9D36F-2A4A-4D2C-BF7A-3E9028B0F8F6}" type="slidenum">
              <a:rPr lang="it-IT" smtClean="0"/>
              <a:pPr>
                <a:defRPr/>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fld id="{B40D6943-CACF-46BA-AE27-7E04CBBC3E03}" type="datetimeFigureOut">
              <a:rPr lang="it-IT" smtClean="0"/>
              <a:pPr>
                <a:defRPr/>
              </a:pPr>
              <a:t>17/06/2013</a:t>
            </a:fld>
            <a:endParaRPr lang="it-IT"/>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it-IT"/>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D0B77F5E-2BE3-40C9-9FC8-6CAE55AA9C8F}" type="slidenum">
              <a:rPr lang="it-IT" smtClean="0"/>
              <a:pPr>
                <a:defRPr/>
              </a:pPr>
              <a:t>‹#›</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Hcv-CX8L1Xc" TargetMode="External"/><Relationship Id="rId2" Type="http://schemas.openxmlformats.org/officeDocument/2006/relationships/hyperlink" Target="https://www.youtube.com/watch?v=biUc0D6_UP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news.bbc.co.uk/2/shared/bsp/hi/pdfs/30_10_06_exec_sum.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podularity.com/2011/09/01/polity-podcasts-john-urry-climate-change-and-society/" TargetMode="External"/><Relationship Id="rId2" Type="http://schemas.openxmlformats.org/officeDocument/2006/relationships/hyperlink" Target="http://www.youtube.com/watch?v=uT3GD0nVS3Y" TargetMode="External"/><Relationship Id="rId1" Type="http://schemas.openxmlformats.org/officeDocument/2006/relationships/slideLayout" Target="../slideLayouts/slideLayout2.xml"/><Relationship Id="rId4" Type="http://schemas.openxmlformats.org/officeDocument/2006/relationships/hyperlink" Target="http://tcs.sagepub.com/content/27/2-3/254"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skepticalscience.com/argument.ph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p:txBody>
          <a:bodyPr/>
          <a:lstStyle/>
          <a:p>
            <a:pPr eaLnBrk="1" hangingPunct="1"/>
            <a:r>
              <a:rPr lang="en-US" sz="3200" smtClean="0"/>
              <a:t>Dilemmi delle politiche di mitigazione dei cambiamenti climatici</a:t>
            </a:r>
          </a:p>
        </p:txBody>
      </p:sp>
      <p:sp>
        <p:nvSpPr>
          <p:cNvPr id="3" name="Subtitle 2"/>
          <p:cNvSpPr>
            <a:spLocks noGrp="1"/>
          </p:cNvSpPr>
          <p:nvPr>
            <p:ph type="subTitle" idx="1"/>
          </p:nvPr>
        </p:nvSpPr>
        <p:spPr/>
        <p:txBody>
          <a:bodyPr/>
          <a:lstStyle/>
          <a:p>
            <a:pPr eaLnBrk="1" hangingPunct="1"/>
            <a:r>
              <a:rPr lang="it-IT" smtClean="0">
                <a:solidFill>
                  <a:srgbClr val="898989"/>
                </a:solidFill>
              </a:rPr>
              <a:t>emanuela.bozzini@unitn.it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p:txBody>
          <a:bodyPr>
            <a:normAutofit fontScale="90000"/>
          </a:bodyPr>
          <a:lstStyle/>
          <a:p>
            <a:r>
              <a:rPr lang="en-US" sz="4000" smtClean="0"/>
              <a:t>Quali sono le conseguenze politiche dell’incertezza scientifica? </a:t>
            </a:r>
          </a:p>
        </p:txBody>
      </p:sp>
      <p:sp>
        <p:nvSpPr>
          <p:cNvPr id="23554" name="Rectangle 3"/>
          <p:cNvSpPr>
            <a:spLocks noGrp="1"/>
          </p:cNvSpPr>
          <p:nvPr>
            <p:ph idx="1"/>
          </p:nvPr>
        </p:nvSpPr>
        <p:spPr/>
        <p:txBody>
          <a:bodyPr>
            <a:normAutofit fontScale="92500" lnSpcReduction="10000"/>
          </a:bodyPr>
          <a:lstStyle/>
          <a:p>
            <a:pPr>
              <a:lnSpc>
                <a:spcPct val="90000"/>
              </a:lnSpc>
              <a:buFont typeface="Arial" charset="0"/>
              <a:buNone/>
            </a:pPr>
            <a:r>
              <a:rPr lang="it-IT" sz="2800" dirty="0" smtClean="0"/>
              <a:t>Una parte del mondo politico </a:t>
            </a:r>
            <a:r>
              <a:rPr lang="it-IT" sz="2800" dirty="0" smtClean="0"/>
              <a:t>ed economico (specialmente </a:t>
            </a:r>
            <a:r>
              <a:rPr lang="it-IT" sz="2800" dirty="0" smtClean="0"/>
              <a:t>in US) non riconosce la validità dei risultati presentati dall’IPCC</a:t>
            </a:r>
          </a:p>
          <a:p>
            <a:pPr eaLnBrk="1" hangingPunct="1">
              <a:lnSpc>
                <a:spcPct val="90000"/>
              </a:lnSpc>
            </a:pPr>
            <a:r>
              <a:rPr lang="it-IT" sz="1800" dirty="0" smtClean="0">
                <a:hlinkClick r:id="rId2"/>
              </a:rPr>
              <a:t>https://www.youtube.com/watch?v=biUc0D6_UPA</a:t>
            </a:r>
            <a:r>
              <a:rPr lang="it-IT" sz="1800" dirty="0" smtClean="0"/>
              <a:t> </a:t>
            </a:r>
          </a:p>
          <a:p>
            <a:pPr>
              <a:lnSpc>
                <a:spcPct val="90000"/>
              </a:lnSpc>
              <a:buFont typeface="Arial" charset="0"/>
              <a:buNone/>
            </a:pPr>
            <a:r>
              <a:rPr lang="it-IT" sz="2800" u="sng" dirty="0" smtClean="0"/>
              <a:t>L’argomento </a:t>
            </a:r>
            <a:r>
              <a:rPr lang="it-IT" sz="2800" u="sng" dirty="0" smtClean="0"/>
              <a:t>più importante è: non c’è sufficiente certezza scientifica per prendere </a:t>
            </a:r>
            <a:r>
              <a:rPr lang="it-IT" sz="2800" u="sng" dirty="0" smtClean="0"/>
              <a:t>decisioni</a:t>
            </a:r>
            <a:endParaRPr lang="it-IT" sz="2800" u="sng" dirty="0" smtClean="0"/>
          </a:p>
          <a:p>
            <a:pPr>
              <a:lnSpc>
                <a:spcPct val="90000"/>
              </a:lnSpc>
              <a:buFont typeface="Arial" charset="0"/>
              <a:buNone/>
            </a:pPr>
            <a:r>
              <a:rPr lang="it-IT" sz="2800" dirty="0" smtClean="0"/>
              <a:t>		</a:t>
            </a:r>
          </a:p>
          <a:p>
            <a:pPr>
              <a:lnSpc>
                <a:spcPct val="90000"/>
              </a:lnSpc>
              <a:buFont typeface="Arial" charset="0"/>
              <a:buNone/>
            </a:pPr>
            <a:r>
              <a:rPr lang="it-IT" sz="2800" dirty="0" smtClean="0"/>
              <a:t>Da </a:t>
            </a:r>
            <a:r>
              <a:rPr lang="it-IT" sz="2800" dirty="0" smtClean="0"/>
              <a:t>contrastare con </a:t>
            </a:r>
          </a:p>
          <a:p>
            <a:pPr>
              <a:lnSpc>
                <a:spcPct val="90000"/>
              </a:lnSpc>
              <a:buFont typeface="Arial" charset="0"/>
              <a:buNone/>
            </a:pPr>
            <a:r>
              <a:rPr lang="it-IT" sz="2800" dirty="0" smtClean="0"/>
              <a:t>1) le argomentazioni di chi ritiene che ci sia la certezza su cause e conseguenze di cc. Ad esempio: </a:t>
            </a:r>
          </a:p>
          <a:p>
            <a:pPr>
              <a:lnSpc>
                <a:spcPct val="90000"/>
              </a:lnSpc>
            </a:pPr>
            <a:r>
              <a:rPr lang="it-IT" sz="1800" dirty="0" smtClean="0">
                <a:hlinkClick r:id="rId3"/>
              </a:rPr>
              <a:t>https://www.youtube.com/watch?v=Hcv-CX8L1Xc</a:t>
            </a:r>
            <a:r>
              <a:rPr lang="it-IT" sz="1800" dirty="0" smtClean="0"/>
              <a:t> </a:t>
            </a:r>
          </a:p>
          <a:p>
            <a:pPr>
              <a:lnSpc>
                <a:spcPct val="90000"/>
              </a:lnSpc>
            </a:pPr>
            <a:endParaRPr lang="it-IT" sz="1800" dirty="0" smtClean="0"/>
          </a:p>
          <a:p>
            <a:pPr>
              <a:lnSpc>
                <a:spcPct val="90000"/>
              </a:lnSpc>
              <a:buFont typeface="Arial" charset="0"/>
              <a:buNone/>
            </a:pPr>
            <a:r>
              <a:rPr lang="it-IT" sz="2800" dirty="0" smtClean="0">
                <a:solidFill>
                  <a:srgbClr val="FC2812"/>
                </a:solidFill>
              </a:rPr>
              <a:t>E con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p:txBody>
          <a:bodyPr/>
          <a:lstStyle/>
          <a:p>
            <a:endParaRPr lang="en-US" smtClean="0"/>
          </a:p>
        </p:txBody>
      </p:sp>
      <p:sp>
        <p:nvSpPr>
          <p:cNvPr id="24578" name="Rectangle 3"/>
          <p:cNvSpPr>
            <a:spLocks noGrp="1"/>
          </p:cNvSpPr>
          <p:nvPr>
            <p:ph idx="1"/>
          </p:nvPr>
        </p:nvSpPr>
        <p:spPr/>
        <p:txBody>
          <a:bodyPr/>
          <a:lstStyle/>
          <a:p>
            <a:pPr>
              <a:lnSpc>
                <a:spcPct val="90000"/>
              </a:lnSpc>
              <a:buFont typeface="Arial" charset="0"/>
              <a:buNone/>
            </a:pPr>
            <a:r>
              <a:rPr lang="it-IT" smtClean="0">
                <a:solidFill>
                  <a:srgbClr val="FC2812"/>
                </a:solidFill>
              </a:rPr>
              <a:t>2) Le argomentazioni di chi ritiene che la certezza scientifica non sia una condizione necessaria per intraprendere azioni per combattere i cc. </a:t>
            </a:r>
          </a:p>
          <a:p>
            <a:pPr>
              <a:lnSpc>
                <a:spcPct val="90000"/>
              </a:lnSpc>
              <a:buFont typeface="Arial" charset="0"/>
              <a:buNone/>
            </a:pPr>
            <a:r>
              <a:rPr lang="it-IT" smtClean="0">
                <a:solidFill>
                  <a:srgbClr val="FC2812"/>
                </a:solidFill>
              </a:rPr>
              <a:t>		* anche se eliminassimo completamente l’incertezza, la scienza non potrebbe dirci quali azioni sia giusto intraprendere</a:t>
            </a:r>
          </a:p>
          <a:p>
            <a:pPr>
              <a:lnSpc>
                <a:spcPct val="90000"/>
              </a:lnSpc>
              <a:buFont typeface="Arial" charset="0"/>
              <a:buNone/>
            </a:pPr>
            <a:r>
              <a:rPr lang="it-IT" smtClean="0">
                <a:solidFill>
                  <a:srgbClr val="FC2812"/>
                </a:solidFill>
              </a:rPr>
              <a:t>		* l’incertezza è ineliminabile; più ricerca non consente di eliminare l’incertezza</a:t>
            </a:r>
          </a:p>
          <a:p>
            <a:pPr>
              <a:lnSpc>
                <a:spcPct val="90000"/>
              </a:lnSpc>
            </a:pPr>
            <a:endParaRPr lang="it-IT"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p:txBody>
          <a:bodyPr/>
          <a:lstStyle/>
          <a:p>
            <a:r>
              <a:rPr lang="it-IT" smtClean="0"/>
              <a:t>Principio di Precauzione </a:t>
            </a:r>
          </a:p>
        </p:txBody>
      </p:sp>
      <p:sp>
        <p:nvSpPr>
          <p:cNvPr id="25602" name="Rectangle 3"/>
          <p:cNvSpPr>
            <a:spLocks noGrp="1"/>
          </p:cNvSpPr>
          <p:nvPr>
            <p:ph idx="1"/>
          </p:nvPr>
        </p:nvSpPr>
        <p:spPr/>
        <p:txBody>
          <a:bodyPr/>
          <a:lstStyle/>
          <a:p>
            <a:r>
              <a:rPr lang="en-GB" sz="2000" smtClean="0"/>
              <a:t>‘In order to protect the environment, the precautionary approach shall be widely applied by States according to their capabilities. Where there are threats of serious or irreversible damage, </a:t>
            </a:r>
            <a:r>
              <a:rPr lang="en-GB" sz="2000" smtClean="0">
                <a:solidFill>
                  <a:srgbClr val="FC2812"/>
                </a:solidFill>
              </a:rPr>
              <a:t>lack of full scientific certainty shall not be used as a reason for postponing cost-effective measures to prevent environmental degradation</a:t>
            </a:r>
            <a:r>
              <a:rPr lang="en-GB" sz="2000" smtClean="0"/>
              <a:t>.’ Rio Declaration 1992</a:t>
            </a:r>
          </a:p>
          <a:p>
            <a:r>
              <a:rPr lang="en-GB" sz="2000" smtClean="0"/>
              <a:t>‘</a:t>
            </a:r>
            <a:r>
              <a:rPr lang="en-GB" sz="2000" smtClean="0">
                <a:solidFill>
                  <a:srgbClr val="FC2812"/>
                </a:solidFill>
              </a:rPr>
              <a:t>Union policy</a:t>
            </a:r>
            <a:r>
              <a:rPr lang="en-GB" sz="2000" smtClean="0"/>
              <a:t> on the environment shall aim at a high level of protection taking into account the diversity of situations in the various regions of the Union. It </a:t>
            </a:r>
            <a:r>
              <a:rPr lang="en-GB" sz="2000" smtClean="0">
                <a:solidFill>
                  <a:srgbClr val="FC2812"/>
                </a:solidFill>
              </a:rPr>
              <a:t>shall be based on the precautionary principle</a:t>
            </a:r>
            <a:r>
              <a:rPr lang="en-GB" sz="2000" smtClean="0"/>
              <a:t> and on the principles of that preventive action should be taken, that environmental damage should as a priority be rectified at source and that the polluter should pay.’ (EU Treaty)</a:t>
            </a:r>
          </a:p>
          <a:p>
            <a:endParaRPr lang="it-IT" sz="2000" smtClean="0"/>
          </a:p>
          <a:p>
            <a:r>
              <a:rPr lang="it-IT" sz="2400" smtClean="0"/>
              <a:t>In breve: </a:t>
            </a:r>
            <a:r>
              <a:rPr lang="it-IT" sz="2400" smtClean="0">
                <a:solidFill>
                  <a:srgbClr val="000099"/>
                </a:solidFill>
              </a:rPr>
              <a:t>better safe than sorry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p:nvPr>
        </p:nvSpPr>
        <p:spPr/>
        <p:txBody>
          <a:bodyPr/>
          <a:lstStyle/>
          <a:p>
            <a:endParaRPr lang="en-US" smtClean="0"/>
          </a:p>
        </p:txBody>
      </p:sp>
      <p:sp>
        <p:nvSpPr>
          <p:cNvPr id="26626" name="Rectangle 3"/>
          <p:cNvSpPr>
            <a:spLocks noGrp="1"/>
          </p:cNvSpPr>
          <p:nvPr>
            <p:ph idx="1"/>
          </p:nvPr>
        </p:nvSpPr>
        <p:spPr/>
        <p:txBody>
          <a:bodyPr/>
          <a:lstStyle/>
          <a:p>
            <a:r>
              <a:rPr lang="it-IT" smtClean="0"/>
              <a:t>Il principio di precauzione è uno dei principi guida dell’azione internazionale ed europea sul cc (e più in generale sulle politiche ambientali)</a:t>
            </a:r>
          </a:p>
          <a:p>
            <a:r>
              <a:rPr lang="it-IT" smtClean="0"/>
              <a:t>Tuttavia non è accettato da tutti, perché considerato anti-scientifico, oneroso, negativo per l’innovazione tecnologica, vago, etc</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p:nvPr>
        </p:nvSpPr>
        <p:spPr/>
        <p:txBody>
          <a:bodyPr/>
          <a:lstStyle/>
          <a:p>
            <a:endParaRPr lang="en-US" smtClean="0"/>
          </a:p>
        </p:txBody>
      </p:sp>
      <p:sp>
        <p:nvSpPr>
          <p:cNvPr id="27650" name="Rectangle 3"/>
          <p:cNvSpPr>
            <a:spLocks noGrp="1"/>
          </p:cNvSpPr>
          <p:nvPr>
            <p:ph idx="1"/>
          </p:nvPr>
        </p:nvSpPr>
        <p:spPr/>
        <p:txBody>
          <a:bodyPr/>
          <a:lstStyle/>
          <a:p>
            <a:pPr>
              <a:lnSpc>
                <a:spcPct val="90000"/>
              </a:lnSpc>
            </a:pPr>
            <a:r>
              <a:rPr lang="it-IT" sz="2400" smtClean="0"/>
              <a:t>Un maggiore consenso si può registrare sul principio di “gestione del rischio”: si cerca di stimare i rischi che determinati aumenti della temperatura comporta, si valuta quali rischi siano troppo pericolosi e si studiano le azioni che è più efficiente implementare. </a:t>
            </a:r>
          </a:p>
          <a:p>
            <a:pPr>
              <a:lnSpc>
                <a:spcPct val="90000"/>
              </a:lnSpc>
            </a:pPr>
            <a:r>
              <a:rPr lang="it-IT" sz="2400" b="1" smtClean="0">
                <a:solidFill>
                  <a:srgbClr val="000099"/>
                </a:solidFill>
              </a:rPr>
              <a:t>2°C objective</a:t>
            </a:r>
            <a:r>
              <a:rPr lang="it-IT" sz="2400" smtClean="0"/>
              <a:t> </a:t>
            </a:r>
            <a:r>
              <a:rPr lang="it-IT" sz="2400" smtClean="0">
                <a:sym typeface="Wingdings" pitchFamily="2" charset="2"/>
              </a:rPr>
              <a:t> A global mean temperature increase greater than 2°C will result in increasingly costly adaptation and considerable impacts that exceed the adaptive capacity of many systems and an increasing  and unacceptably high risk of large scale irreversible effects. </a:t>
            </a:r>
          </a:p>
          <a:p>
            <a:pPr>
              <a:lnSpc>
                <a:spcPct val="90000"/>
              </a:lnSpc>
            </a:pPr>
            <a:r>
              <a:rPr lang="it-IT" sz="2400" smtClean="0">
                <a:sym typeface="Wingdings" pitchFamily="2" charset="2"/>
              </a:rPr>
              <a:t>Le azioni che vengono intraprese sono quindi quelle che risultano sostenibili economicamente e politicamente per limitare i danni del cc</a:t>
            </a:r>
          </a:p>
          <a:p>
            <a:pPr>
              <a:lnSpc>
                <a:spcPct val="90000"/>
              </a:lnSpc>
            </a:pPr>
            <a:endParaRPr lang="it-IT" sz="24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p:nvPr>
        </p:nvSpPr>
        <p:spPr/>
        <p:txBody>
          <a:bodyPr/>
          <a:lstStyle/>
          <a:p>
            <a:endParaRPr lang="en-US" smtClean="0"/>
          </a:p>
        </p:txBody>
      </p:sp>
      <p:sp>
        <p:nvSpPr>
          <p:cNvPr id="28674" name="Rectangle 3"/>
          <p:cNvSpPr>
            <a:spLocks noGrp="1"/>
          </p:cNvSpPr>
          <p:nvPr>
            <p:ph idx="1"/>
          </p:nvPr>
        </p:nvSpPr>
        <p:spPr/>
        <p:txBody>
          <a:bodyPr/>
          <a:lstStyle/>
          <a:p>
            <a:pPr>
              <a:lnSpc>
                <a:spcPct val="90000"/>
              </a:lnSpc>
            </a:pPr>
            <a:r>
              <a:rPr lang="it-IT" sz="2800" smtClean="0"/>
              <a:t>L’obiettivo dei 2°C è stato adottato dalla UE nel 1996 e successivamente dai paesi UNFCC nel 2009. </a:t>
            </a:r>
          </a:p>
          <a:p>
            <a:pPr>
              <a:lnSpc>
                <a:spcPct val="90000"/>
              </a:lnSpc>
            </a:pPr>
            <a:r>
              <a:rPr lang="it-IT" sz="2800" smtClean="0"/>
              <a:t>Tuttavia, i rischi associati al cc, i costi/benefici sono distribuiti in maniera molto ineguale fra paesi e fra generazioni, rendendo l’applicazione della logica della gestione del rischio difficile</a:t>
            </a:r>
          </a:p>
          <a:p>
            <a:pPr>
              <a:lnSpc>
                <a:spcPct val="90000"/>
              </a:lnSpc>
            </a:pPr>
            <a:r>
              <a:rPr lang="it-IT" sz="2800" smtClean="0"/>
              <a:t>I rischi che derivano dal cc sono molto più elevati nei paesi poveri che nei paesi sviluppati, sia perché si stima che il cc avrà un impatto maggiore sia perché le capacità di adattamento sono minori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p:nvPr>
        </p:nvSpPr>
        <p:spPr/>
        <p:txBody>
          <a:bodyPr/>
          <a:lstStyle/>
          <a:p>
            <a:endParaRPr lang="en-US" smtClean="0"/>
          </a:p>
        </p:txBody>
      </p:sp>
      <p:sp>
        <p:nvSpPr>
          <p:cNvPr id="29698" name="Rectangle 3"/>
          <p:cNvSpPr>
            <a:spLocks noGrp="1"/>
          </p:cNvSpPr>
          <p:nvPr>
            <p:ph idx="1"/>
          </p:nvPr>
        </p:nvSpPr>
        <p:spPr/>
        <p:txBody>
          <a:bodyPr/>
          <a:lstStyle/>
          <a:p>
            <a:pPr>
              <a:lnSpc>
                <a:spcPct val="90000"/>
              </a:lnSpc>
            </a:pPr>
            <a:r>
              <a:rPr lang="it-IT" sz="2400" smtClean="0"/>
              <a:t>Uno degli aspetti più problematici della politica del cc è che i paesi poveri che meno hanno contribuito alla creazione del problema sono anche i paesi più danneggiati</a:t>
            </a:r>
          </a:p>
          <a:p>
            <a:pPr>
              <a:lnSpc>
                <a:spcPct val="90000"/>
              </a:lnSpc>
            </a:pPr>
            <a:r>
              <a:rPr lang="it-IT" sz="2400" smtClean="0"/>
              <a:t>Per questo la Convenzione sul Clima parla di ‘responsabilità comuni ma differenziate’ fra paesi sviluppati ed in via di sviluppo.</a:t>
            </a:r>
          </a:p>
          <a:p>
            <a:pPr>
              <a:lnSpc>
                <a:spcPct val="90000"/>
              </a:lnSpc>
            </a:pPr>
            <a:r>
              <a:rPr lang="it-IT" sz="2400" smtClean="0"/>
              <a:t>Comuni perché: a) il problema è globale, nessuno stato può risolverlo senza il concorso degli altri b) gli impatti riguardano tutti</a:t>
            </a:r>
          </a:p>
          <a:p>
            <a:pPr>
              <a:lnSpc>
                <a:spcPct val="90000"/>
              </a:lnSpc>
            </a:pPr>
            <a:r>
              <a:rPr lang="it-IT" sz="2400" smtClean="0"/>
              <a:t>Differenziate perché: le responsabilità e le capacità di affrontare il problema sono diverse da stato a stato.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p:nvPr>
        </p:nvSpPr>
        <p:spPr/>
        <p:txBody>
          <a:bodyPr/>
          <a:lstStyle/>
          <a:p>
            <a:r>
              <a:rPr lang="it-IT" sz="2800" smtClean="0"/>
              <a:t>Come differenziare le responsabilità (= chi paga?)</a:t>
            </a:r>
          </a:p>
        </p:txBody>
      </p:sp>
      <p:sp>
        <p:nvSpPr>
          <p:cNvPr id="30722" name="Rectangle 3"/>
          <p:cNvSpPr>
            <a:spLocks noGrp="1"/>
          </p:cNvSpPr>
          <p:nvPr>
            <p:ph idx="1"/>
          </p:nvPr>
        </p:nvSpPr>
        <p:spPr/>
        <p:txBody>
          <a:bodyPr/>
          <a:lstStyle/>
          <a:p>
            <a:pPr lvl="1">
              <a:lnSpc>
                <a:spcPct val="90000"/>
              </a:lnSpc>
            </a:pPr>
            <a:r>
              <a:rPr lang="it-IT" sz="2000" smtClean="0">
                <a:solidFill>
                  <a:srgbClr val="000099"/>
                </a:solidFill>
              </a:rPr>
              <a:t>Contributors pay</a:t>
            </a:r>
            <a:r>
              <a:rPr lang="it-IT" sz="2000" smtClean="0"/>
              <a:t>: “chi inquina paga”. Le nazioni che storicamente sono responsabili per il cc, cioè le nazioni che si sono industrializzate a partire dall’800</a:t>
            </a:r>
          </a:p>
          <a:p>
            <a:pPr lvl="2">
              <a:lnSpc>
                <a:spcPct val="90000"/>
              </a:lnSpc>
            </a:pPr>
            <a:r>
              <a:rPr lang="it-IT" sz="1800" smtClean="0"/>
              <a:t>Controargomentazione: fino a qualche decennio fa, nessuno era a conoscenza della relazione fra emissioni e cc; non si può attribuire una responsabilità data la mancanza di consapevolezza</a:t>
            </a:r>
          </a:p>
          <a:p>
            <a:pPr lvl="1">
              <a:lnSpc>
                <a:spcPct val="90000"/>
              </a:lnSpc>
            </a:pPr>
            <a:r>
              <a:rPr lang="it-IT" sz="2000" smtClean="0">
                <a:solidFill>
                  <a:srgbClr val="000099"/>
                </a:solidFill>
              </a:rPr>
              <a:t>Ability to pay</a:t>
            </a:r>
            <a:r>
              <a:rPr lang="it-IT" sz="2000" smtClean="0"/>
              <a:t>: Le nazioni che hanno la possibilità finanziaria di intervenire, indipendentemente dalla loro responsabilità storica </a:t>
            </a:r>
          </a:p>
          <a:p>
            <a:pPr lvl="1">
              <a:lnSpc>
                <a:spcPct val="90000"/>
              </a:lnSpc>
            </a:pPr>
            <a:r>
              <a:rPr lang="it-IT" sz="2000" smtClean="0">
                <a:solidFill>
                  <a:srgbClr val="000099"/>
                </a:solidFill>
              </a:rPr>
              <a:t>Beneficiaries pay</a:t>
            </a:r>
            <a:r>
              <a:rPr lang="it-IT" sz="2000" smtClean="0"/>
              <a:t>: Le nazioni che hanno beneficiato dall’emissione incontrollata, perché sono responsabili delle esternalità negative delle loro attività (indipendentemente dall’aver causato il cc)</a:t>
            </a:r>
          </a:p>
          <a:p>
            <a:pPr lvl="1">
              <a:lnSpc>
                <a:spcPct val="90000"/>
              </a:lnSpc>
            </a:pPr>
            <a:r>
              <a:rPr lang="it-IT" sz="2000" smtClean="0">
                <a:solidFill>
                  <a:srgbClr val="000099"/>
                </a:solidFill>
              </a:rPr>
              <a:t>Equality</a:t>
            </a:r>
            <a:r>
              <a:rPr lang="it-IT" sz="2000" smtClean="0"/>
              <a:t>: le nazioni che hanno limitato la possibilità agli altri di emettere, si devono far carico del problema per un principio di equità</a:t>
            </a:r>
          </a:p>
          <a:p>
            <a:pPr lvl="1">
              <a:lnSpc>
                <a:spcPct val="90000"/>
              </a:lnSpc>
            </a:pPr>
            <a:endParaRPr lang="it-IT" sz="2000" smtClean="0"/>
          </a:p>
          <a:p>
            <a:pPr>
              <a:lnSpc>
                <a:spcPct val="90000"/>
              </a:lnSpc>
            </a:pPr>
            <a:endParaRPr lang="it-IT" sz="24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p:nvPr>
        </p:nvSpPr>
        <p:spPr/>
        <p:txBody>
          <a:bodyPr/>
          <a:lstStyle/>
          <a:p>
            <a:r>
              <a:rPr lang="it-IT" smtClean="0"/>
              <a:t>Responsabilità intergenerazionali</a:t>
            </a:r>
          </a:p>
        </p:txBody>
      </p:sp>
      <p:sp>
        <p:nvSpPr>
          <p:cNvPr id="31746" name="Rectangle 3"/>
          <p:cNvSpPr>
            <a:spLocks noGrp="1"/>
          </p:cNvSpPr>
          <p:nvPr>
            <p:ph idx="1"/>
          </p:nvPr>
        </p:nvSpPr>
        <p:spPr/>
        <p:txBody>
          <a:bodyPr/>
          <a:lstStyle/>
          <a:p>
            <a:pPr>
              <a:lnSpc>
                <a:spcPct val="90000"/>
              </a:lnSpc>
            </a:pPr>
            <a:r>
              <a:rPr lang="it-IT" smtClean="0"/>
              <a:t>La definizione di sviluppo sostenibile più citata recita: “development that meets the needs of the present without compromising the ability of future generations to meet their own needs” (Our Common Future, Brundtland Report 1989)</a:t>
            </a:r>
          </a:p>
          <a:p>
            <a:pPr>
              <a:lnSpc>
                <a:spcPct val="90000"/>
              </a:lnSpc>
            </a:pPr>
            <a:r>
              <a:rPr lang="it-IT" smtClean="0"/>
              <a:t>Nell’ambito delle politiche di contrasto ai cc le responsabilità verso le generazioni future hanno una importanza centrale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p:nvPr>
        </p:nvSpPr>
        <p:spPr/>
        <p:txBody>
          <a:bodyPr/>
          <a:lstStyle/>
          <a:p>
            <a:r>
              <a:rPr lang="it-IT" smtClean="0"/>
              <a:t>Il contributo dell’economia</a:t>
            </a:r>
          </a:p>
        </p:txBody>
      </p:sp>
      <p:sp>
        <p:nvSpPr>
          <p:cNvPr id="32770" name="Rectangle 3"/>
          <p:cNvSpPr>
            <a:spLocks noGrp="1"/>
          </p:cNvSpPr>
          <p:nvPr>
            <p:ph idx="1"/>
          </p:nvPr>
        </p:nvSpPr>
        <p:spPr/>
        <p:txBody>
          <a:bodyPr>
            <a:normAutofit/>
          </a:bodyPr>
          <a:lstStyle/>
          <a:p>
            <a:pPr>
              <a:lnSpc>
                <a:spcPct val="80000"/>
              </a:lnSpc>
            </a:pPr>
            <a:r>
              <a:rPr lang="it-IT" sz="2000" dirty="0" smtClean="0"/>
              <a:t>Il tasso di sconto è un parametro che misura l’importanza del benessere delle generazioni future rispetto a quello delle generazioni presenti. </a:t>
            </a:r>
          </a:p>
          <a:p>
            <a:pPr>
              <a:lnSpc>
                <a:spcPct val="80000"/>
              </a:lnSpc>
            </a:pPr>
            <a:r>
              <a:rPr lang="it-IT" sz="2000" dirty="0" smtClean="0"/>
              <a:t>Esempio: se applico un tasso di sconto del 5%, il consumo di 100 euro oggi equivale al consumo di 105 euro fra un anno. Quindi io posso essere disponibile ad investire 100 euro oggi in azioni di mitigazione del cc solo se si dimostra che il beneficio fra un anno sarà di almeno 105. </a:t>
            </a:r>
          </a:p>
          <a:p>
            <a:pPr>
              <a:lnSpc>
                <a:spcPct val="80000"/>
              </a:lnSpc>
            </a:pPr>
            <a:r>
              <a:rPr lang="it-IT" sz="2000" dirty="0" smtClean="0"/>
              <a:t>In breve: un euro oggi vale più di un euro domani. </a:t>
            </a:r>
          </a:p>
          <a:p>
            <a:pPr>
              <a:lnSpc>
                <a:spcPct val="80000"/>
              </a:lnSpc>
            </a:pPr>
            <a:r>
              <a:rPr lang="it-IT" sz="2000" dirty="0" smtClean="0"/>
              <a:t>Diversi tassi di sconto implicano una diverse equità intergenerazionale. </a:t>
            </a:r>
          </a:p>
          <a:p>
            <a:pPr>
              <a:lnSpc>
                <a:spcPct val="80000"/>
              </a:lnSpc>
            </a:pPr>
            <a:r>
              <a:rPr lang="it-IT" sz="2000" dirty="0" smtClean="0"/>
              <a:t>Un tasso di sconto tendente a zero, come quello utilizzato da Stern (0,01%) per valutare ad oggi i danni provocati dal clima nel futuro, rende quasi equivalenti i danni futuri con quelli attuali. </a:t>
            </a:r>
          </a:p>
          <a:p>
            <a:pPr>
              <a:lnSpc>
                <a:spcPct val="80000"/>
              </a:lnSpc>
            </a:pPr>
            <a:r>
              <a:rPr lang="it-IT" sz="1400" dirty="0">
                <a:hlinkClick r:id="rId2"/>
              </a:rPr>
              <a:t>http://</a:t>
            </a:r>
            <a:r>
              <a:rPr lang="it-IT" sz="1400" dirty="0" smtClean="0">
                <a:hlinkClick r:id="rId2"/>
              </a:rPr>
              <a:t>news.bbc.co.uk/2/shared/bsp/hi/pdfs/30_10_06_exec_sum.pdf</a:t>
            </a:r>
            <a:r>
              <a:rPr lang="it-IT" sz="1400" dirty="0" smtClean="0"/>
              <a:t>  (pag. 12)</a:t>
            </a:r>
          </a:p>
          <a:p>
            <a:pPr>
              <a:lnSpc>
                <a:spcPct val="80000"/>
              </a:lnSpc>
            </a:pPr>
            <a:r>
              <a:rPr lang="it-IT" sz="2000" dirty="0" err="1" smtClean="0"/>
              <a:t>Nordhaus</a:t>
            </a:r>
            <a:r>
              <a:rPr lang="it-IT" sz="2000" dirty="0" smtClean="0"/>
              <a:t> utilizza un tasso di sconto del 3%</a:t>
            </a:r>
          </a:p>
          <a:p>
            <a:pPr>
              <a:lnSpc>
                <a:spcPct val="80000"/>
              </a:lnSpc>
            </a:pPr>
            <a:r>
              <a:rPr lang="it-IT" sz="2000" dirty="0" smtClean="0"/>
              <a:t>A seconda del tasso di sconto utilizzato, i calcoli dei costi e benefici dell’ azione/ inazione sul cc varia molto significativamente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p:cNvSpPr>
          <p:nvPr>
            <p:ph type="title"/>
          </p:nvPr>
        </p:nvSpPr>
        <p:spPr/>
        <p:txBody>
          <a:bodyPr/>
          <a:lstStyle/>
          <a:p>
            <a:r>
              <a:rPr lang="it-IT" smtClean="0"/>
              <a:t>Perché c’è disaccordo sul cc </a:t>
            </a:r>
          </a:p>
        </p:txBody>
      </p:sp>
      <p:sp>
        <p:nvSpPr>
          <p:cNvPr id="15362" name="Rectangle 3"/>
          <p:cNvSpPr>
            <a:spLocks noGrp="1"/>
          </p:cNvSpPr>
          <p:nvPr>
            <p:ph idx="1"/>
          </p:nvPr>
        </p:nvSpPr>
        <p:spPr/>
        <p:txBody>
          <a:bodyPr/>
          <a:lstStyle/>
          <a:p>
            <a:r>
              <a:rPr lang="it-IT" dirty="0" smtClean="0"/>
              <a:t>Ci sono diverse visioni del ruolo della scienza nella società e nella politica</a:t>
            </a:r>
          </a:p>
          <a:p>
            <a:r>
              <a:rPr lang="it-IT" dirty="0" smtClean="0"/>
              <a:t>Ci sono diverse visioni delle responsabilità politiche, che sono comuni ma differenziate</a:t>
            </a:r>
          </a:p>
          <a:p>
            <a:r>
              <a:rPr lang="it-IT" dirty="0" smtClean="0"/>
              <a:t>è un problema </a:t>
            </a:r>
            <a:r>
              <a:rPr lang="it-IT" dirty="0" smtClean="0"/>
              <a:t>globale: nessuno può agire da solo e risolvere il problema</a:t>
            </a:r>
            <a:endParaRPr lang="it-IT" dirty="0"/>
          </a:p>
          <a:p>
            <a:r>
              <a:rPr lang="it-IT" dirty="0" smtClean="0"/>
              <a:t>differito </a:t>
            </a:r>
            <a:r>
              <a:rPr lang="it-IT" dirty="0" smtClean="0"/>
              <a:t>nel </a:t>
            </a:r>
            <a:r>
              <a:rPr lang="it-IT" dirty="0" smtClean="0"/>
              <a:t>tempo: </a:t>
            </a:r>
          </a:p>
          <a:p>
            <a:pPr lvl="1"/>
            <a:r>
              <a:rPr lang="it-IT" dirty="0" smtClean="0"/>
              <a:t>i maggiori impatti del cc sono attesi per la metà/fine del secolo.</a:t>
            </a:r>
          </a:p>
          <a:p>
            <a:pPr lvl="1"/>
            <a:r>
              <a:rPr lang="it-IT" dirty="0" smtClean="0"/>
              <a:t>Inoltre: le politiche implementate oggi daranno risultati concreti fra decenni</a:t>
            </a:r>
            <a:endParaRPr lang="it-IT" dirty="0" smtClean="0"/>
          </a:p>
          <a:p>
            <a:endParaRPr lang="it-IT" dirty="0" smtClean="0"/>
          </a:p>
          <a:p>
            <a:endParaRPr lang="it-IT"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p:txBody>
          <a:bodyPr/>
          <a:lstStyle/>
          <a:p>
            <a:pPr eaLnBrk="1" hangingPunct="1"/>
            <a:r>
              <a:rPr lang="en-US" smtClean="0"/>
              <a:t>Il contributo della sociologia</a:t>
            </a:r>
          </a:p>
        </p:txBody>
      </p:sp>
      <p:sp>
        <p:nvSpPr>
          <p:cNvPr id="33794" name="Rectangle 3"/>
          <p:cNvSpPr>
            <a:spLocks noGrp="1"/>
          </p:cNvSpPr>
          <p:nvPr>
            <p:ph idx="1"/>
          </p:nvPr>
        </p:nvSpPr>
        <p:spPr/>
        <p:txBody>
          <a:bodyPr/>
          <a:lstStyle/>
          <a:p>
            <a:pPr eaLnBrk="1" hangingPunct="1"/>
            <a:r>
              <a:rPr lang="en-US" dirty="0" smtClean="0"/>
              <a:t>Sir A. </a:t>
            </a:r>
            <a:r>
              <a:rPr lang="en-US" dirty="0" err="1" smtClean="0"/>
              <a:t>Giddens</a:t>
            </a:r>
            <a:endParaRPr lang="it-IT" dirty="0" smtClean="0"/>
          </a:p>
          <a:p>
            <a:pPr eaLnBrk="1" hangingPunct="1"/>
            <a:r>
              <a:rPr lang="it-IT" dirty="0" smtClean="0">
                <a:hlinkClick r:id="rId2"/>
              </a:rPr>
              <a:t>http://www.youtube.com/watch?v=uT3GD0nVS3Y</a:t>
            </a:r>
            <a:endParaRPr lang="it-IT" dirty="0" smtClean="0"/>
          </a:p>
          <a:p>
            <a:pPr eaLnBrk="1" hangingPunct="1"/>
            <a:endParaRPr lang="it-IT" dirty="0"/>
          </a:p>
          <a:p>
            <a:pPr eaLnBrk="1" hangingPunct="1"/>
            <a:r>
              <a:rPr lang="it-IT" dirty="0" smtClean="0"/>
              <a:t>John </a:t>
            </a:r>
            <a:r>
              <a:rPr lang="it-IT" dirty="0" err="1" smtClean="0"/>
              <a:t>Urry</a:t>
            </a:r>
            <a:r>
              <a:rPr lang="it-IT" dirty="0" smtClean="0"/>
              <a:t>:</a:t>
            </a:r>
          </a:p>
          <a:p>
            <a:r>
              <a:rPr lang="it-IT" dirty="0">
                <a:hlinkClick r:id="rId3"/>
              </a:rPr>
              <a:t>http://podularity.com/2011/09/01/polity-podcasts-john-urry-climate-change-and-society</a:t>
            </a:r>
            <a:r>
              <a:rPr lang="it-IT" dirty="0" smtClean="0">
                <a:hlinkClick r:id="rId3"/>
              </a:rPr>
              <a:t>/</a:t>
            </a:r>
            <a:endParaRPr lang="it-IT" dirty="0" smtClean="0"/>
          </a:p>
          <a:p>
            <a:endParaRPr lang="it-IT" dirty="0"/>
          </a:p>
          <a:p>
            <a:r>
              <a:rPr lang="it-IT" dirty="0" err="1" smtClean="0"/>
              <a:t>Ulrick</a:t>
            </a:r>
            <a:r>
              <a:rPr lang="it-IT" dirty="0" smtClean="0"/>
              <a:t> Beck</a:t>
            </a:r>
          </a:p>
          <a:p>
            <a:r>
              <a:rPr lang="it-IT" dirty="0">
                <a:hlinkClick r:id="rId4"/>
              </a:rPr>
              <a:t>http://</a:t>
            </a:r>
            <a:r>
              <a:rPr lang="it-IT" dirty="0" smtClean="0">
                <a:hlinkClick r:id="rId4"/>
              </a:rPr>
              <a:t>tcs.sagepub.com/content/27/2-3/254</a:t>
            </a:r>
            <a:r>
              <a:rPr lang="it-IT"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p:txBody>
          <a:bodyPr/>
          <a:lstStyle/>
          <a:p>
            <a:r>
              <a:rPr lang="it-IT" sz="3200" smtClean="0"/>
              <a:t>Ruolo della scienza nelle decisioni su cc</a:t>
            </a:r>
          </a:p>
        </p:txBody>
      </p:sp>
      <p:sp>
        <p:nvSpPr>
          <p:cNvPr id="16386" name="Rectangle 3"/>
          <p:cNvSpPr>
            <a:spLocks noGrp="1"/>
          </p:cNvSpPr>
          <p:nvPr>
            <p:ph idx="1"/>
          </p:nvPr>
        </p:nvSpPr>
        <p:spPr/>
        <p:txBody>
          <a:bodyPr/>
          <a:lstStyle/>
          <a:p>
            <a:r>
              <a:rPr lang="it-IT" sz="2800" smtClean="0"/>
              <a:t>Tradizionalmente, si presuppone una relazione diretta e lineare fra scienza e politica:</a:t>
            </a:r>
          </a:p>
          <a:p>
            <a:pPr lvl="1"/>
            <a:r>
              <a:rPr lang="it-IT" sz="2400" smtClean="0"/>
              <a:t>Ricerca scientifica </a:t>
            </a:r>
            <a:r>
              <a:rPr lang="it-IT" sz="2400" smtClean="0">
                <a:sym typeface="Wingdings" pitchFamily="2" charset="2"/>
              </a:rPr>
              <a:t> test di hp (Vero/Falso)  comunicazione alla politica  scelta politica </a:t>
            </a:r>
            <a:endParaRPr lang="it-IT" sz="2400" smtClean="0"/>
          </a:p>
          <a:p>
            <a:r>
              <a:rPr lang="it-IT" sz="2800" smtClean="0"/>
              <a:t>Questo modello – chiamato lineare - concepisce la scienza come una attività che si svolge in isolamento dal resto delle attività sociali, volta alla scoperta di verità imparziali ed universali che – una volta accertate - vengono successivamente comunicate ai decisori politici.</a:t>
            </a:r>
          </a:p>
          <a:p>
            <a:endParaRPr lang="it-IT" sz="28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p:nvPr>
        </p:nvSpPr>
        <p:spPr/>
        <p:txBody>
          <a:bodyPr/>
          <a:lstStyle/>
          <a:p>
            <a:endParaRPr lang="en-US" smtClean="0"/>
          </a:p>
        </p:txBody>
      </p:sp>
      <p:sp>
        <p:nvSpPr>
          <p:cNvPr id="17410" name="Rectangle 3"/>
          <p:cNvSpPr>
            <a:spLocks noGrp="1"/>
          </p:cNvSpPr>
          <p:nvPr>
            <p:ph idx="1"/>
          </p:nvPr>
        </p:nvSpPr>
        <p:spPr/>
        <p:txBody>
          <a:bodyPr/>
          <a:lstStyle/>
          <a:p>
            <a:pPr>
              <a:lnSpc>
                <a:spcPct val="90000"/>
              </a:lnSpc>
            </a:pPr>
            <a:r>
              <a:rPr lang="it-IT" sz="2400" smtClean="0"/>
              <a:t>Tuttavia oggi la scienza del clima non può essere descritta in questo modo. Piuttosto, è un esempio di scienza post-normale, dove “facts are uncertain, values in dispute, stakes high and decisions urgent” (Funtowicz and Ravetz 1993). </a:t>
            </a:r>
          </a:p>
          <a:p>
            <a:pPr>
              <a:lnSpc>
                <a:spcPct val="90000"/>
              </a:lnSpc>
            </a:pPr>
            <a:r>
              <a:rPr lang="it-IT" sz="2400" smtClean="0"/>
              <a:t>Il cc ha tutte le caratteristiche dei problemi che i sociologi chiamano ‘</a:t>
            </a:r>
            <a:r>
              <a:rPr lang="it-IT" sz="2400" b="1" smtClean="0"/>
              <a:t>intrattabili</a:t>
            </a:r>
            <a:r>
              <a:rPr lang="it-IT" sz="2400" smtClean="0"/>
              <a:t>’ (Sch</a:t>
            </a:r>
            <a:r>
              <a:rPr lang="it-IT" sz="2400" smtClean="0">
                <a:cs typeface="Calibri" pitchFamily="34" charset="0"/>
              </a:rPr>
              <a:t>ö</a:t>
            </a:r>
            <a:r>
              <a:rPr lang="it-IT" sz="2400" smtClean="0"/>
              <a:t>n and Rein). Cioè sono problemi per i quali la definizione del problema, il tipo di evidenza a disposizione, le opinioni sugli obiettivi e sugli strumenti da adottare sono tutti elementi di conflitto e la scienza diventa oggetto di controversia politica</a:t>
            </a:r>
          </a:p>
          <a:p>
            <a:pPr>
              <a:lnSpc>
                <a:spcPct val="90000"/>
              </a:lnSpc>
            </a:pPr>
            <a:r>
              <a:rPr lang="it-IT" sz="2400" smtClean="0"/>
              <a:t>Bisogna prendere decisioni in condizioni di incertezza</a:t>
            </a:r>
          </a:p>
          <a:p>
            <a:pPr>
              <a:lnSpc>
                <a:spcPct val="90000"/>
              </a:lnSpc>
            </a:pPr>
            <a:endParaRPr lang="it-IT" sz="24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p:txBody>
          <a:bodyPr>
            <a:normAutofit fontScale="90000"/>
          </a:bodyPr>
          <a:lstStyle/>
          <a:p>
            <a:r>
              <a:rPr lang="it-IT" sz="3000" smtClean="0"/>
              <a:t>Cosa la politica si aspetta dalla ricerca scientifica / 1</a:t>
            </a:r>
          </a:p>
        </p:txBody>
      </p:sp>
      <p:sp>
        <p:nvSpPr>
          <p:cNvPr id="18434" name="Rectangle 3"/>
          <p:cNvSpPr>
            <a:spLocks noGrp="1"/>
          </p:cNvSpPr>
          <p:nvPr>
            <p:ph idx="1"/>
          </p:nvPr>
        </p:nvSpPr>
        <p:spPr/>
        <p:txBody>
          <a:bodyPr/>
          <a:lstStyle/>
          <a:p>
            <a:pPr lvl="1"/>
            <a:r>
              <a:rPr lang="it-IT" dirty="0" smtClean="0"/>
              <a:t>Stabilire la </a:t>
            </a:r>
            <a:r>
              <a:rPr lang="it-IT" i="1" dirty="0" smtClean="0"/>
              <a:t>verità</a:t>
            </a:r>
            <a:r>
              <a:rPr lang="it-IT" dirty="0" smtClean="0"/>
              <a:t> sulle cause del cc</a:t>
            </a:r>
          </a:p>
          <a:p>
            <a:pPr lvl="2"/>
            <a:r>
              <a:rPr lang="it-IT" sz="2000" dirty="0" smtClean="0"/>
              <a:t>Il cc è dovuto al ciclo dell’energia solare, che si ripete ogni 1500 anni</a:t>
            </a:r>
          </a:p>
          <a:p>
            <a:pPr lvl="2"/>
            <a:r>
              <a:rPr lang="it-IT" sz="2000" dirty="0" smtClean="0"/>
              <a:t>Il cc è dovuto all’immissione da parte delle attività umane di gas serra nell’atmosfera</a:t>
            </a:r>
          </a:p>
          <a:p>
            <a:pPr lvl="2"/>
            <a:r>
              <a:rPr lang="it-IT" sz="2000" dirty="0" smtClean="0"/>
              <a:t>Il cc è dovuto ad una combinazione di cause naturali e </a:t>
            </a:r>
            <a:r>
              <a:rPr lang="it-IT" sz="2000" dirty="0" err="1" smtClean="0"/>
              <a:t>antrogeniche</a:t>
            </a:r>
            <a:endParaRPr lang="it-IT" sz="2000" dirty="0" smtClean="0"/>
          </a:p>
          <a:p>
            <a:pPr lvl="1"/>
            <a:endParaRPr lang="it-IT" dirty="0" smtClean="0"/>
          </a:p>
          <a:p>
            <a:r>
              <a:rPr lang="it-IT" dirty="0" smtClean="0"/>
              <a:t>La prova scientifica delle cause antropiche del cc è molto recente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p:txBody>
          <a:bodyPr/>
          <a:lstStyle/>
          <a:p>
            <a:r>
              <a:rPr lang="it-IT" sz="3200" smtClean="0"/>
              <a:t>Evoluzione delle affermazioni sulle cause del cc</a:t>
            </a:r>
          </a:p>
        </p:txBody>
      </p:sp>
      <p:sp>
        <p:nvSpPr>
          <p:cNvPr id="19458" name="Rectangle 3"/>
          <p:cNvSpPr>
            <a:spLocks noGrp="1"/>
          </p:cNvSpPr>
          <p:nvPr>
            <p:ph idx="1"/>
          </p:nvPr>
        </p:nvSpPr>
        <p:spPr/>
        <p:txBody>
          <a:bodyPr/>
          <a:lstStyle/>
          <a:p>
            <a:pPr>
              <a:lnSpc>
                <a:spcPct val="80000"/>
              </a:lnSpc>
            </a:pPr>
            <a:r>
              <a:rPr lang="it-IT" sz="2400" smtClean="0"/>
              <a:t>La comprensione delle cause e degli effetti del cc è in via di evoluzione:</a:t>
            </a:r>
            <a:r>
              <a:rPr lang="it-IT" sz="2000" smtClean="0"/>
              <a:t> </a:t>
            </a:r>
          </a:p>
          <a:p>
            <a:pPr>
              <a:lnSpc>
                <a:spcPct val="80000"/>
              </a:lnSpc>
            </a:pPr>
            <a:r>
              <a:rPr lang="it-IT" sz="2000" smtClean="0"/>
              <a:t>1995: </a:t>
            </a:r>
            <a:r>
              <a:rPr lang="en-US" sz="2000" smtClean="0"/>
              <a:t>Our ability to quantify the human influence on global climate is currently limited because the expected signal is still emerging from the noise of natural variability, and because there are uncertainties in key factors. … Nevertheless, </a:t>
            </a:r>
            <a:r>
              <a:rPr lang="en-US" sz="2000" smtClean="0">
                <a:solidFill>
                  <a:srgbClr val="FC2812"/>
                </a:solidFill>
              </a:rPr>
              <a:t>the balance of evidence suggests that there is a discernible human influence on global climate</a:t>
            </a:r>
            <a:r>
              <a:rPr lang="en-US" sz="2000" smtClean="0"/>
              <a:t> (p.5)</a:t>
            </a:r>
          </a:p>
          <a:p>
            <a:pPr>
              <a:lnSpc>
                <a:spcPct val="80000"/>
              </a:lnSpc>
            </a:pPr>
            <a:r>
              <a:rPr lang="en-US" sz="2000" smtClean="0"/>
              <a:t>2001: “most of the observed warming over the last 50 years is </a:t>
            </a:r>
            <a:r>
              <a:rPr lang="en-US" sz="2000" smtClean="0">
                <a:solidFill>
                  <a:srgbClr val="FC2812"/>
                </a:solidFill>
              </a:rPr>
              <a:t>likely</a:t>
            </a:r>
            <a:r>
              <a:rPr lang="en-US" sz="2000" smtClean="0"/>
              <a:t> to have been due to the increase in greenhouse gas concentrations”</a:t>
            </a:r>
          </a:p>
          <a:p>
            <a:pPr>
              <a:lnSpc>
                <a:spcPct val="80000"/>
              </a:lnSpc>
            </a:pPr>
            <a:r>
              <a:rPr lang="en-US" sz="2000" smtClean="0"/>
              <a:t>2007: Most of the observed increase in global average temperatures since the mid-20th century is </a:t>
            </a:r>
            <a:r>
              <a:rPr lang="en-US" sz="2000" smtClean="0">
                <a:solidFill>
                  <a:srgbClr val="FC2812"/>
                </a:solidFill>
              </a:rPr>
              <a:t>very likely due to the observed increase in anthropogenic</a:t>
            </a:r>
            <a:r>
              <a:rPr lang="en-US" sz="2000" smtClean="0"/>
              <a:t> greenhouse gas concentrations.</a:t>
            </a:r>
          </a:p>
          <a:p>
            <a:pPr>
              <a:lnSpc>
                <a:spcPct val="80000"/>
              </a:lnSpc>
            </a:pPr>
            <a:endParaRPr lang="en-US" sz="20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p:nvPr>
        </p:nvSpPr>
        <p:spPr/>
        <p:txBody>
          <a:bodyPr/>
          <a:lstStyle/>
          <a:p>
            <a:r>
              <a:rPr lang="it-IT" sz="3000" smtClean="0"/>
              <a:t>Cosa la politica si aspetta dalla ricerca scientifica/2</a:t>
            </a:r>
          </a:p>
        </p:txBody>
      </p:sp>
      <p:sp>
        <p:nvSpPr>
          <p:cNvPr id="20482" name="Rectangle 3"/>
          <p:cNvSpPr>
            <a:spLocks noGrp="1"/>
          </p:cNvSpPr>
          <p:nvPr>
            <p:ph idx="1"/>
          </p:nvPr>
        </p:nvSpPr>
        <p:spPr/>
        <p:txBody>
          <a:bodyPr/>
          <a:lstStyle/>
          <a:p>
            <a:pPr lvl="1">
              <a:lnSpc>
                <a:spcPct val="90000"/>
              </a:lnSpc>
              <a:buFont typeface="Arial" charset="0"/>
              <a:buNone/>
            </a:pPr>
            <a:r>
              <a:rPr lang="it-IT" dirty="0" smtClean="0"/>
              <a:t>- Stabilire quanto cambia il clima in risposta all’accumulo di GHG (</a:t>
            </a:r>
            <a:r>
              <a:rPr lang="it-IT" dirty="0" err="1" smtClean="0"/>
              <a:t>climate</a:t>
            </a:r>
            <a:r>
              <a:rPr lang="it-IT" dirty="0" smtClean="0"/>
              <a:t> </a:t>
            </a:r>
            <a:r>
              <a:rPr lang="it-IT" dirty="0" err="1" smtClean="0"/>
              <a:t>sensitivity</a:t>
            </a:r>
            <a:r>
              <a:rPr lang="it-IT" dirty="0" smtClean="0"/>
              <a:t>) e le variazioni a livello locale</a:t>
            </a:r>
          </a:p>
          <a:p>
            <a:pPr lvl="2">
              <a:lnSpc>
                <a:spcPct val="90000"/>
              </a:lnSpc>
            </a:pPr>
            <a:r>
              <a:rPr lang="it-IT" dirty="0" smtClean="0"/>
              <a:t>2007: </a:t>
            </a:r>
            <a:r>
              <a:rPr lang="it-IT" dirty="0" err="1" smtClean="0"/>
              <a:t>climate</a:t>
            </a:r>
            <a:r>
              <a:rPr lang="it-IT" dirty="0" smtClean="0"/>
              <a:t> </a:t>
            </a:r>
            <a:r>
              <a:rPr lang="it-IT" dirty="0" err="1" smtClean="0"/>
              <a:t>sensitivity</a:t>
            </a:r>
            <a:r>
              <a:rPr lang="it-IT" dirty="0" smtClean="0"/>
              <a:t> </a:t>
            </a:r>
            <a:r>
              <a:rPr lang="it-IT" dirty="0" err="1" smtClean="0"/>
              <a:t>is</a:t>
            </a:r>
            <a:r>
              <a:rPr lang="it-IT" dirty="0" smtClean="0"/>
              <a:t> </a:t>
            </a:r>
            <a:r>
              <a:rPr lang="it-IT" dirty="0" err="1" smtClean="0"/>
              <a:t>likely</a:t>
            </a:r>
            <a:r>
              <a:rPr lang="it-IT" dirty="0" smtClean="0"/>
              <a:t> [more </a:t>
            </a:r>
            <a:r>
              <a:rPr lang="it-IT" dirty="0" err="1" smtClean="0"/>
              <a:t>than</a:t>
            </a:r>
            <a:r>
              <a:rPr lang="it-IT" dirty="0" smtClean="0"/>
              <a:t> 66% chance] to be in the </a:t>
            </a:r>
            <a:r>
              <a:rPr lang="it-IT" dirty="0" err="1" smtClean="0"/>
              <a:t>range</a:t>
            </a:r>
            <a:r>
              <a:rPr lang="it-IT" dirty="0" smtClean="0"/>
              <a:t> 2 to 4.5°C … and </a:t>
            </a:r>
            <a:r>
              <a:rPr lang="it-IT" dirty="0" err="1" smtClean="0"/>
              <a:t>it</a:t>
            </a:r>
            <a:r>
              <a:rPr lang="it-IT" dirty="0" smtClean="0"/>
              <a:t> </a:t>
            </a:r>
            <a:r>
              <a:rPr lang="it-IT" dirty="0" err="1" smtClean="0"/>
              <a:t>is</a:t>
            </a:r>
            <a:r>
              <a:rPr lang="it-IT" dirty="0" smtClean="0"/>
              <a:t> </a:t>
            </a:r>
            <a:r>
              <a:rPr lang="it-IT" dirty="0" err="1" smtClean="0"/>
              <a:t>very</a:t>
            </a:r>
            <a:r>
              <a:rPr lang="it-IT" dirty="0" smtClean="0"/>
              <a:t> </a:t>
            </a:r>
            <a:r>
              <a:rPr lang="it-IT" dirty="0" err="1" smtClean="0"/>
              <a:t>unlikely</a:t>
            </a:r>
            <a:r>
              <a:rPr lang="it-IT" dirty="0" smtClean="0"/>
              <a:t> [</a:t>
            </a:r>
            <a:r>
              <a:rPr lang="it-IT" dirty="0" err="1" smtClean="0"/>
              <a:t>less</a:t>
            </a:r>
            <a:r>
              <a:rPr lang="it-IT" dirty="0" smtClean="0"/>
              <a:t> </a:t>
            </a:r>
            <a:r>
              <a:rPr lang="it-IT" dirty="0" err="1" smtClean="0"/>
              <a:t>than</a:t>
            </a:r>
            <a:r>
              <a:rPr lang="it-IT" dirty="0" smtClean="0"/>
              <a:t> 10% chance] to be </a:t>
            </a:r>
            <a:r>
              <a:rPr lang="it-IT" dirty="0" err="1" smtClean="0"/>
              <a:t>less</a:t>
            </a:r>
            <a:r>
              <a:rPr lang="it-IT" dirty="0" smtClean="0"/>
              <a:t> </a:t>
            </a:r>
            <a:r>
              <a:rPr lang="it-IT" dirty="0" err="1" smtClean="0"/>
              <a:t>than</a:t>
            </a:r>
            <a:r>
              <a:rPr lang="it-IT" dirty="0" smtClean="0"/>
              <a:t> 1.5°C</a:t>
            </a:r>
          </a:p>
          <a:p>
            <a:pPr lvl="1">
              <a:lnSpc>
                <a:spcPct val="90000"/>
              </a:lnSpc>
            </a:pPr>
            <a:r>
              <a:rPr lang="it-IT" dirty="0" smtClean="0"/>
              <a:t>Stabilire quanto i cambiamenti del clima siano pericolosi per le nostre società</a:t>
            </a:r>
          </a:p>
          <a:p>
            <a:pPr lvl="2">
              <a:lnSpc>
                <a:spcPct val="90000"/>
              </a:lnSpc>
            </a:pPr>
            <a:r>
              <a:rPr lang="it-IT" dirty="0" smtClean="0"/>
              <a:t>Gli impatti del cc dipendono in maniera significativa dalle azioni che verranno intraprese (o non intraprese), dal tipo e grado di sviluppo economico e tecnologico, dai trend demografici, </a:t>
            </a:r>
            <a:r>
              <a:rPr lang="it-IT" dirty="0" err="1" smtClean="0"/>
              <a:t>etc</a:t>
            </a:r>
            <a:r>
              <a:rPr lang="it-IT" dirty="0" smtClean="0"/>
              <a:t> </a:t>
            </a:r>
            <a:r>
              <a:rPr lang="it-IT" dirty="0" err="1" smtClean="0"/>
              <a:t>etc</a:t>
            </a:r>
            <a:endParaRPr lang="it-IT" dirty="0" smtClean="0"/>
          </a:p>
          <a:p>
            <a:pPr lvl="2">
              <a:lnSpc>
                <a:spcPct val="90000"/>
              </a:lnSpc>
            </a:pPr>
            <a:r>
              <a:rPr lang="it-IT" u="sng" dirty="0" smtClean="0">
                <a:effectLst>
                  <a:outerShdw blurRad="38100" dist="38100" dir="2700000" algn="tl">
                    <a:srgbClr val="000000">
                      <a:alpha val="43137"/>
                    </a:srgbClr>
                  </a:outerShdw>
                </a:effectLst>
              </a:rPr>
              <a:t>La scienza del clima non è sufficiente</a:t>
            </a:r>
            <a:r>
              <a:rPr lang="it-IT" dirty="0" smtClean="0"/>
              <a:t>: serve l’integrazione con le scienze sociali (largamente assenti dal dibattito) e con la conoscenza non esperta</a:t>
            </a:r>
          </a:p>
          <a:p>
            <a:pPr>
              <a:lnSpc>
                <a:spcPct val="90000"/>
              </a:lnSpc>
            </a:pPr>
            <a:endParaRPr lang="it-IT"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p:nvPr>
        </p:nvSpPr>
        <p:spPr/>
        <p:txBody>
          <a:bodyPr/>
          <a:lstStyle/>
          <a:p>
            <a:r>
              <a:rPr lang="it-IT" smtClean="0"/>
              <a:t>Quantificazione dell’incertezza</a:t>
            </a:r>
          </a:p>
        </p:txBody>
      </p:sp>
      <p:pic>
        <p:nvPicPr>
          <p:cNvPr id="21506" name="Picture 4"/>
          <p:cNvPicPr>
            <a:picLocks noGrp="1" noChangeAspect="1" noChangeArrowheads="1"/>
          </p:cNvPicPr>
          <p:nvPr>
            <p:ph idx="1"/>
          </p:nvPr>
        </p:nvPicPr>
        <p:blipFill>
          <a:blip r:embed="rId2"/>
          <a:stretch>
            <a:fillRect/>
          </a:stretch>
        </p:blipFill>
        <p:spPr>
          <a:xfrm>
            <a:off x="457200" y="2689034"/>
            <a:ext cx="8229600" cy="2699132"/>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p:txBody>
          <a:bodyPr/>
          <a:lstStyle/>
          <a:p>
            <a:r>
              <a:rPr lang="it-IT" sz="2400" smtClean="0"/>
              <a:t>Gestione dell’incertezza: ricerca del consenso fra scienziati</a:t>
            </a:r>
            <a:r>
              <a:rPr lang="it-IT" sz="3200" smtClean="0"/>
              <a:t> </a:t>
            </a:r>
          </a:p>
        </p:txBody>
      </p:sp>
      <p:sp>
        <p:nvSpPr>
          <p:cNvPr id="22530" name="Rectangle 3"/>
          <p:cNvSpPr>
            <a:spLocks noGrp="1"/>
          </p:cNvSpPr>
          <p:nvPr>
            <p:ph idx="1"/>
          </p:nvPr>
        </p:nvSpPr>
        <p:spPr/>
        <p:txBody>
          <a:bodyPr/>
          <a:lstStyle/>
          <a:p>
            <a:pPr>
              <a:lnSpc>
                <a:spcPct val="80000"/>
              </a:lnSpc>
            </a:pPr>
            <a:r>
              <a:rPr lang="it-IT" sz="2000" dirty="0" smtClean="0"/>
              <a:t>Data l’impraticabilità di arrivare alla ‘verità’ e data la necessità di decidere in condizioni di incertezza, una possibilità è quella di valutare il consenso fra scienziati </a:t>
            </a:r>
          </a:p>
          <a:p>
            <a:pPr>
              <a:lnSpc>
                <a:spcPct val="80000"/>
              </a:lnSpc>
            </a:pPr>
            <a:r>
              <a:rPr lang="it-IT" sz="2000" dirty="0" smtClean="0"/>
              <a:t>Il consenso è considerato un indicatore plausibile della veridicità dei risultati.</a:t>
            </a:r>
          </a:p>
          <a:p>
            <a:pPr>
              <a:lnSpc>
                <a:spcPct val="80000"/>
              </a:lnSpc>
            </a:pPr>
            <a:r>
              <a:rPr lang="it-IT" sz="2000" dirty="0" smtClean="0"/>
              <a:t>Però:  </a:t>
            </a:r>
          </a:p>
          <a:p>
            <a:pPr lvl="1">
              <a:lnSpc>
                <a:spcPct val="80000"/>
              </a:lnSpc>
            </a:pPr>
            <a:r>
              <a:rPr lang="it-IT" sz="1800" dirty="0" smtClean="0"/>
              <a:t>Alcuni considerano il consenso un criterio non sufficiente</a:t>
            </a:r>
          </a:p>
          <a:p>
            <a:pPr lvl="1">
              <a:lnSpc>
                <a:spcPct val="80000"/>
              </a:lnSpc>
            </a:pPr>
            <a:r>
              <a:rPr lang="it-IT" sz="1800" i="1" dirty="0" smtClean="0"/>
              <a:t>"In </a:t>
            </a:r>
            <a:r>
              <a:rPr lang="it-IT" sz="1800" i="1" dirty="0" err="1" smtClean="0"/>
              <a:t>questions</a:t>
            </a:r>
            <a:r>
              <a:rPr lang="it-IT" sz="1800" i="1" dirty="0" smtClean="0"/>
              <a:t> of science, the authority of a </a:t>
            </a:r>
            <a:r>
              <a:rPr lang="it-IT" sz="1800" i="1" dirty="0" err="1" smtClean="0"/>
              <a:t>thousand</a:t>
            </a:r>
            <a:r>
              <a:rPr lang="it-IT" sz="1800" i="1" dirty="0" smtClean="0"/>
              <a:t> </a:t>
            </a:r>
            <a:r>
              <a:rPr lang="it-IT" sz="1800" i="1" dirty="0" err="1" smtClean="0"/>
              <a:t>is</a:t>
            </a:r>
            <a:r>
              <a:rPr lang="it-IT" sz="1800" i="1" dirty="0" smtClean="0"/>
              <a:t> </a:t>
            </a:r>
            <a:r>
              <a:rPr lang="it-IT" sz="1800" i="1" dirty="0" err="1" smtClean="0"/>
              <a:t>not</a:t>
            </a:r>
            <a:r>
              <a:rPr lang="it-IT" sz="1800" i="1" dirty="0" smtClean="0"/>
              <a:t> </a:t>
            </a:r>
            <a:r>
              <a:rPr lang="it-IT" sz="1800" i="1" dirty="0" err="1" smtClean="0"/>
              <a:t>worth</a:t>
            </a:r>
            <a:r>
              <a:rPr lang="it-IT" sz="1800" i="1" dirty="0" smtClean="0"/>
              <a:t> the </a:t>
            </a:r>
            <a:r>
              <a:rPr lang="it-IT" sz="1800" i="1" dirty="0" err="1" smtClean="0"/>
              <a:t>humble</a:t>
            </a:r>
            <a:r>
              <a:rPr lang="it-IT" sz="1800" i="1" dirty="0" smtClean="0"/>
              <a:t> </a:t>
            </a:r>
            <a:r>
              <a:rPr lang="it-IT" sz="1800" i="1" dirty="0" err="1" smtClean="0"/>
              <a:t>reasoning</a:t>
            </a:r>
            <a:r>
              <a:rPr lang="it-IT" sz="1800" i="1" dirty="0" smtClean="0"/>
              <a:t> of a single </a:t>
            </a:r>
            <a:r>
              <a:rPr lang="it-IT" sz="1800" i="1" dirty="0" err="1" smtClean="0"/>
              <a:t>individual</a:t>
            </a:r>
            <a:r>
              <a:rPr lang="it-IT" sz="1800" i="1" dirty="0" smtClean="0"/>
              <a:t>." - Galileo Galilei </a:t>
            </a:r>
          </a:p>
          <a:p>
            <a:pPr lvl="1">
              <a:lnSpc>
                <a:spcPct val="80000"/>
              </a:lnSpc>
            </a:pPr>
            <a:r>
              <a:rPr lang="it-IT" sz="1800" dirty="0" smtClean="0"/>
              <a:t>La ricerca del consenso tende a marginalizzare le posizioni estreme (radicali e caute)</a:t>
            </a:r>
          </a:p>
          <a:p>
            <a:pPr lvl="1">
              <a:lnSpc>
                <a:spcPct val="80000"/>
              </a:lnSpc>
            </a:pPr>
            <a:r>
              <a:rPr lang="it-IT" sz="1800" dirty="0" smtClean="0"/>
              <a:t>Il consenso non potrà mai essere unanime </a:t>
            </a:r>
            <a:r>
              <a:rPr lang="it-IT" sz="1800" dirty="0" smtClean="0">
                <a:sym typeface="Wingdings" pitchFamily="2" charset="2"/>
              </a:rPr>
              <a:t> </a:t>
            </a:r>
            <a:r>
              <a:rPr lang="en-US" sz="1800" dirty="0" err="1" smtClean="0"/>
              <a:t>Controargomentazione</a:t>
            </a:r>
            <a:r>
              <a:rPr lang="en-US" sz="1800" dirty="0" smtClean="0"/>
              <a:t> ‘</a:t>
            </a:r>
            <a:r>
              <a:rPr lang="en-US" sz="1800" dirty="0" err="1" smtClean="0"/>
              <a:t>scettica</a:t>
            </a:r>
            <a:r>
              <a:rPr lang="en-US" sz="1800" dirty="0" smtClean="0"/>
              <a:t>’: ‘the science is not settled’, i.e. non </a:t>
            </a:r>
            <a:r>
              <a:rPr lang="en-US" sz="1800" dirty="0" err="1" smtClean="0"/>
              <a:t>sappiamo</a:t>
            </a:r>
            <a:r>
              <a:rPr lang="en-US" sz="1800" dirty="0" smtClean="0"/>
              <a:t> se </a:t>
            </a:r>
            <a:r>
              <a:rPr lang="en-US" sz="1800" dirty="0" err="1" smtClean="0"/>
              <a:t>il</a:t>
            </a:r>
            <a:r>
              <a:rPr lang="en-US" sz="1800" dirty="0" smtClean="0"/>
              <a:t> cc </a:t>
            </a:r>
            <a:r>
              <a:rPr lang="en-US" sz="1800" dirty="0" err="1" smtClean="0"/>
              <a:t>esiste</a:t>
            </a:r>
            <a:r>
              <a:rPr lang="en-US" sz="1800" dirty="0" smtClean="0"/>
              <a:t> e </a:t>
            </a:r>
            <a:r>
              <a:rPr lang="en-US" sz="1800" dirty="0" err="1" smtClean="0"/>
              <a:t>quali</a:t>
            </a:r>
            <a:r>
              <a:rPr lang="en-US" sz="1800" dirty="0" smtClean="0"/>
              <a:t> </a:t>
            </a:r>
            <a:r>
              <a:rPr lang="en-US" sz="1800" dirty="0" err="1" smtClean="0"/>
              <a:t>sono</a:t>
            </a:r>
            <a:r>
              <a:rPr lang="en-US" sz="1800" dirty="0" smtClean="0"/>
              <a:t> le cause e le </a:t>
            </a:r>
            <a:r>
              <a:rPr lang="en-US" sz="1800" dirty="0" err="1" smtClean="0"/>
              <a:t>conseguenze</a:t>
            </a:r>
            <a:endParaRPr lang="en-US" sz="1800" dirty="0" smtClean="0"/>
          </a:p>
          <a:p>
            <a:pPr>
              <a:lnSpc>
                <a:spcPct val="80000"/>
              </a:lnSpc>
            </a:pPr>
            <a:r>
              <a:rPr lang="it-IT" sz="2000" dirty="0" smtClean="0">
                <a:hlinkClick r:id="rId2"/>
              </a:rPr>
              <a:t>http://www.skepticalscience.com/argument.php</a:t>
            </a:r>
            <a:r>
              <a:rPr lang="it-IT" sz="2000" dirty="0" smtClean="0"/>
              <a:t> </a:t>
            </a:r>
            <a:endParaRPr lang="it-IT" sz="2000" dirty="0" smtClean="0"/>
          </a:p>
          <a:p>
            <a:pPr>
              <a:lnSpc>
                <a:spcPct val="80000"/>
              </a:lnSpc>
            </a:pPr>
            <a:r>
              <a:rPr lang="it-IT" sz="2000" dirty="0" err="1"/>
              <a:t>Climategate</a:t>
            </a:r>
            <a:r>
              <a:rPr lang="it-IT" sz="2000" dirty="0"/>
              <a:t> : IPCC manipola la ricerca</a:t>
            </a:r>
          </a:p>
          <a:p>
            <a:pPr>
              <a:lnSpc>
                <a:spcPct val="80000"/>
              </a:lnSpc>
            </a:pPr>
            <a:endParaRPr lang="it-IT" sz="2000" dirty="0" smtClean="0"/>
          </a:p>
          <a:p>
            <a:pPr>
              <a:lnSpc>
                <a:spcPct val="80000"/>
              </a:lnSpc>
            </a:pPr>
            <a:endParaRPr lang="it-IT" sz="20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467</TotalTime>
  <Words>1707</Words>
  <Application>Microsoft Office PowerPoint</Application>
  <PresentationFormat>On-screen Show (4:3)</PresentationFormat>
  <Paragraphs>102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Clarity</vt:lpstr>
      <vt:lpstr>Dilemmi delle politiche di mitigazione dei cambiamenti climatici</vt:lpstr>
      <vt:lpstr>Perché c’è disaccordo sul cc </vt:lpstr>
      <vt:lpstr>Ruolo della scienza nelle decisioni su cc</vt:lpstr>
      <vt:lpstr>PowerPoint Presentation</vt:lpstr>
      <vt:lpstr>Cosa la politica si aspetta dalla ricerca scientifica / 1</vt:lpstr>
      <vt:lpstr>Evoluzione delle affermazioni sulle cause del cc</vt:lpstr>
      <vt:lpstr>Cosa la politica si aspetta dalla ricerca scientifica/2</vt:lpstr>
      <vt:lpstr>Quantificazione dell’incertezza</vt:lpstr>
      <vt:lpstr>Gestione dell’incertezza: ricerca del consenso fra scienziati </vt:lpstr>
      <vt:lpstr>Quali sono le conseguenze politiche dell’incertezza scientifica? </vt:lpstr>
      <vt:lpstr>PowerPoint Presentation</vt:lpstr>
      <vt:lpstr>Principio di Precauzione </vt:lpstr>
      <vt:lpstr>PowerPoint Presentation</vt:lpstr>
      <vt:lpstr>PowerPoint Presentation</vt:lpstr>
      <vt:lpstr>PowerPoint Presentation</vt:lpstr>
      <vt:lpstr>PowerPoint Presentation</vt:lpstr>
      <vt:lpstr>Come differenziare le responsabilità (= chi paga?)</vt:lpstr>
      <vt:lpstr>Responsabilità intergenerazionali</vt:lpstr>
      <vt:lpstr>Il contributo dell’economia</vt:lpstr>
      <vt:lpstr>Il contributo della sociologia</vt:lpstr>
    </vt:vector>
  </TitlesOfParts>
  <Company>Università di Trento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Bozzini, Emanuela</dc:creator>
  <cp:lastModifiedBy>Bozzini, Emanuela</cp:lastModifiedBy>
  <cp:revision>111</cp:revision>
  <cp:lastPrinted>2013-06-17T10:52:44Z</cp:lastPrinted>
  <dcterms:created xsi:type="dcterms:W3CDTF">2013-06-07T16:05:04Z</dcterms:created>
  <dcterms:modified xsi:type="dcterms:W3CDTF">2013-06-17T10:56:25Z</dcterms:modified>
</cp:coreProperties>
</file>