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88" r:id="rId5"/>
    <p:sldId id="343" r:id="rId6"/>
    <p:sldId id="335" r:id="rId7"/>
    <p:sldId id="303" r:id="rId8"/>
    <p:sldId id="289" r:id="rId9"/>
    <p:sldId id="317" r:id="rId10"/>
    <p:sldId id="316" r:id="rId11"/>
    <p:sldId id="293" r:id="rId12"/>
    <p:sldId id="295" r:id="rId13"/>
    <p:sldId id="315" r:id="rId14"/>
    <p:sldId id="310" r:id="rId15"/>
    <p:sldId id="318" r:id="rId16"/>
    <p:sldId id="319" r:id="rId17"/>
    <p:sldId id="349" r:id="rId18"/>
    <p:sldId id="301" r:id="rId19"/>
    <p:sldId id="311" r:id="rId20"/>
    <p:sldId id="309" r:id="rId21"/>
    <p:sldId id="312" r:id="rId22"/>
    <p:sldId id="320" r:id="rId23"/>
    <p:sldId id="297" r:id="rId24"/>
    <p:sldId id="298" r:id="rId25"/>
    <p:sldId id="325" r:id="rId26"/>
    <p:sldId id="332" r:id="rId27"/>
    <p:sldId id="337" r:id="rId28"/>
    <p:sldId id="338" r:id="rId29"/>
    <p:sldId id="333" r:id="rId30"/>
    <p:sldId id="334" r:id="rId31"/>
    <p:sldId id="331" r:id="rId32"/>
    <p:sldId id="340" r:id="rId33"/>
    <p:sldId id="341" r:id="rId34"/>
  </p:sldIdLst>
  <p:sldSz cx="9144000" cy="6858000" type="screen4x3"/>
  <p:notesSz cx="7315200" cy="9601200"/>
  <p:defaultTextStyle>
    <a:defPPr>
      <a:defRPr lang="en-US"/>
    </a:defPPr>
    <a:lvl1pPr marL="0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4571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7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7016" tIns="48508" rIns="97016" bIns="485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7016" tIns="48508" rIns="97016" bIns="48508" rtlCol="0"/>
          <a:lstStyle>
            <a:lvl1pPr algn="r">
              <a:defRPr sz="1200"/>
            </a:lvl1pPr>
          </a:lstStyle>
          <a:p>
            <a:fld id="{6E08C82D-FD92-4EE6-8AB3-8814F3CEB741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7016" tIns="48508" rIns="97016" bIns="485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7016" tIns="48508" rIns="97016" bIns="48508" rtlCol="0" anchor="b"/>
          <a:lstStyle>
            <a:lvl1pPr algn="r">
              <a:defRPr sz="1200"/>
            </a:lvl1pPr>
          </a:lstStyle>
          <a:p>
            <a:fld id="{F6469494-B129-4B2F-8E40-A5CFFCFA1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39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2027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2027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r">
              <a:defRPr sz="1200"/>
            </a:lvl1pPr>
          </a:lstStyle>
          <a:p>
            <a:fld id="{BB9266EA-08CB-404F-94D3-8ABBBB94928E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07" tIns="47604" rIns="95207" bIns="476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250"/>
            <a:ext cx="5852160" cy="3780800"/>
          </a:xfrm>
          <a:prstGeom prst="rect">
            <a:avLst/>
          </a:prstGeom>
        </p:spPr>
        <p:txBody>
          <a:bodyPr vert="horz" lIns="95207" tIns="47604" rIns="95207" bIns="4760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69920" cy="482027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173"/>
            <a:ext cx="3169920" cy="482027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r">
              <a:defRPr sz="1200"/>
            </a:lvl1pPr>
          </a:lstStyle>
          <a:p>
            <a:fld id="{FC9DA01D-7E80-4838-B742-741E7D7632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90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21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39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91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38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15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4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43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77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08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20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DA01D-7E80-4838-B742-741E7D7632B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3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E5A09-1A6D-4C71-8EEF-492BA5E8ECCB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8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2E76-1D8C-492B-AC4F-D2B60CF0B458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4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675" y="330200"/>
            <a:ext cx="3290888" cy="7021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9" y="330200"/>
            <a:ext cx="9723437" cy="7021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DE0D-7B8B-4AAC-8182-C326A88E6730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5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9C84-1066-4E53-85CD-3EB79C4B061B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0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AFD5-87A4-4441-8531-4FD5703A9076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5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838" y="1920875"/>
            <a:ext cx="6507162" cy="5430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91401" y="1920875"/>
            <a:ext cx="6507163" cy="5430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4537-5EC7-4F2A-AA7E-93BBC4A83C62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2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2298-8C1E-4336-8B16-6B26AC8B9EF2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0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FF24-B0E9-4184-80C5-409B0F9C8C64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5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60FE-B365-41C1-AF20-08044B3479DB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0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9EB7-26D7-4293-8027-2BF284E6BC67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0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91D6-4C80-4F9F-827F-35E5B4DF579A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8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BD3F0-3320-41EB-834A-B9427C5EC6A1}" type="datetime1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13642-8FB6-044A-BFAE-8942E09FC7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4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1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457177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457177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457177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457177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9" algn="l" defTabSz="457177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45717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45717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45717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45717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4571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ngrgrad@uc.edu" TargetMode="External"/><Relationship Id="rId2" Type="http://schemas.openxmlformats.org/officeDocument/2006/relationships/hyperlink" Target="https://grad.catalyst.uc.edu/apply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nternational.students@uc.edu" TargetMode="External"/><Relationship Id="rId2" Type="http://schemas.openxmlformats.org/officeDocument/2006/relationships/hyperlink" Target="https://grad.uc.edu/admission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c.edu/international/services/students/prepare/i-20_faq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grad.uc.edu/student-life/graduatio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.edu/uchousing/graduate_housing.html" TargetMode="External"/><Relationship Id="rId2" Type="http://schemas.openxmlformats.org/officeDocument/2006/relationships/hyperlink" Target="http://www.uc.edu/uchousing/residence_hall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hyperlink" Target="http://www.ceas.uc.edu/research/" TargetMode="External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google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086" y="1639297"/>
            <a:ext cx="8627827" cy="1934884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smtClean="0"/>
              <a:t>UC CEAS Dual Articulation and Graduate  Programs for International Students</a:t>
            </a:r>
            <a:br>
              <a:rPr lang="en-US" sz="6000" b="1" dirty="0" smtClean="0"/>
            </a:br>
            <a:endParaRPr lang="en-US" sz="6000" dirty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 smtClean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 smtClean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  <a:endParaRPr lang="en-US" sz="1600" dirty="0">
              <a:solidFill>
                <a:schemeClr val="bg1"/>
              </a:solidFill>
              <a:latin typeface="Myriad Pro Semibold"/>
              <a:cs typeface="Myriad Pro Semibol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pic>
        <p:nvPicPr>
          <p:cNvPr id="13" name="Picture 1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6"/>
          <a:stretch>
            <a:fillRect/>
          </a:stretch>
        </p:blipFill>
        <p:spPr bwMode="auto">
          <a:xfrm>
            <a:off x="1084082" y="357352"/>
            <a:ext cx="1943100" cy="904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736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05" y="274638"/>
            <a:ext cx="8639555" cy="1143000"/>
          </a:xfrm>
        </p:spPr>
        <p:txBody>
          <a:bodyPr>
            <a:noAutofit/>
          </a:bodyPr>
          <a:lstStyle/>
          <a:p>
            <a:r>
              <a:rPr lang="en-US" sz="4600" b="1" dirty="0" smtClean="0"/>
              <a:t>Fall Semester Admission Application Timeline</a:t>
            </a:r>
            <a:endParaRPr lang="en-US" sz="4600" dirty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993844"/>
              </p:ext>
            </p:extLst>
          </p:nvPr>
        </p:nvGraphicFramePr>
        <p:xfrm>
          <a:off x="250333" y="1979262"/>
          <a:ext cx="8548222" cy="2053014"/>
        </p:xfrm>
        <a:graphic>
          <a:graphicData uri="http://schemas.openxmlformats.org/drawingml/2006/table">
            <a:tbl>
              <a:tblPr firstRow="1" firstCol="1" bandRow="1"/>
              <a:tblGrid>
                <a:gridCol w="5180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7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62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Briefing with students on the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Any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time prior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Application Deadline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Late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April, the earlier the better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6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List of recommended candidates to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UC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apply, by mid April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6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Offer letters from UC to students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Within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10 days or sooner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8941" y="4592310"/>
            <a:ext cx="8407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   </a:t>
            </a:r>
            <a:r>
              <a:rPr lang="en-US" dirty="0" smtClean="0"/>
              <a:t> approved </a:t>
            </a:r>
            <a:r>
              <a:rPr lang="en-US" dirty="0"/>
              <a:t>students apply online at UC CEAS. </a:t>
            </a:r>
          </a:p>
        </p:txBody>
      </p:sp>
    </p:spTree>
    <p:extLst>
      <p:ext uri="{BB962C8B-B14F-4D97-AF65-F5344CB8AC3E}">
        <p14:creationId xmlns:p14="http://schemas.microsoft.com/office/powerpoint/2010/main" val="413304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448969"/>
            <a:ext cx="6172200" cy="732152"/>
          </a:xfrm>
        </p:spPr>
        <p:txBody>
          <a:bodyPr>
            <a:noAutofit/>
          </a:bodyPr>
          <a:lstStyle/>
          <a:p>
            <a:r>
              <a:rPr lang="en-US" sz="4600" b="1" dirty="0" smtClean="0"/>
              <a:t>Application Process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277" y="860082"/>
            <a:ext cx="8033445" cy="488643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2100" dirty="0"/>
          </a:p>
          <a:p>
            <a:pPr marL="0" indent="0">
              <a:buNone/>
            </a:pPr>
            <a:endParaRPr lang="en-US" sz="3333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Send a list of eligible students and transcripts to CEAS for review of credentials</a:t>
            </a:r>
          </a:p>
          <a:p>
            <a:pPr marL="0" indent="0">
              <a:buNone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rgbClr val="C00000"/>
                </a:solidFill>
              </a:rPr>
              <a:t>University </a:t>
            </a:r>
            <a:r>
              <a:rPr lang="en-US" sz="3600" b="1" dirty="0" smtClean="0">
                <a:solidFill>
                  <a:srgbClr val="C00000"/>
                </a:solidFill>
              </a:rPr>
              <a:t>Online Application </a:t>
            </a:r>
            <a:r>
              <a:rPr lang="en-US" sz="3600" dirty="0">
                <a:solidFill>
                  <a:srgbClr val="C00000"/>
                </a:solidFill>
              </a:rPr>
              <a:t>– </a:t>
            </a:r>
            <a:r>
              <a:rPr lang="en-US" sz="3600" u="sng" dirty="0">
                <a:hlinkClick r:id="rId2"/>
              </a:rPr>
              <a:t>https://grad.catalyst.uc.edu/apply</a:t>
            </a:r>
            <a:r>
              <a:rPr lang="en-US" sz="3600" u="sng" dirty="0" smtClean="0">
                <a:hlinkClick r:id="rId2"/>
              </a:rPr>
              <a:t>/</a:t>
            </a:r>
            <a:r>
              <a:rPr lang="en-US" sz="3600" u="sng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</a:t>
            </a:r>
            <a:endParaRPr lang="en-US" sz="3600" b="1" dirty="0" smtClean="0"/>
          </a:p>
          <a:p>
            <a:pPr lvl="1">
              <a:buFont typeface="Calibri" panose="020F0502020204030204" pitchFamily="34" charset="0"/>
              <a:buChar char="→"/>
            </a:pPr>
            <a:r>
              <a:rPr lang="en-US" sz="2900" dirty="0"/>
              <a:t>Students create a new account by using the link </a:t>
            </a:r>
            <a:r>
              <a:rPr lang="en-US" sz="2900" dirty="0" smtClean="0"/>
              <a:t>above and submit transcripts, TOEFL scores, statement of purpose and provide names and contact information of two references. </a:t>
            </a:r>
            <a:r>
              <a:rPr lang="en-US" sz="2900" b="1" dirty="0"/>
              <a:t/>
            </a:r>
            <a:br>
              <a:rPr lang="en-US" sz="2900" b="1" dirty="0"/>
            </a:br>
            <a:endParaRPr lang="en-US" sz="2900" dirty="0"/>
          </a:p>
          <a:p>
            <a:pPr lvl="1">
              <a:buFont typeface="Calibri" panose="020F0502020204030204" pitchFamily="34" charset="0"/>
              <a:buChar char="→"/>
            </a:pPr>
            <a:r>
              <a:rPr lang="en-US" sz="2900" b="1" dirty="0" smtClean="0"/>
              <a:t>If intending to study in Spring students </a:t>
            </a:r>
            <a:r>
              <a:rPr lang="en-US" sz="2900" b="1" dirty="0"/>
              <a:t>must apply for </a:t>
            </a:r>
            <a:r>
              <a:rPr lang="en-US" sz="2900" b="1" dirty="0" smtClean="0"/>
              <a:t>Fall, </a:t>
            </a:r>
            <a:r>
              <a:rPr lang="en-US" sz="2900" b="1" dirty="0"/>
              <a:t>upon completion of application send an email to: </a:t>
            </a:r>
            <a:r>
              <a:rPr lang="en-US" sz="2900" b="1" dirty="0" smtClean="0">
                <a:hlinkClick r:id="rId3"/>
              </a:rPr>
              <a:t>engrgrad@uc.edu</a:t>
            </a:r>
            <a:r>
              <a:rPr lang="en-US" sz="2900" b="1" dirty="0" smtClean="0"/>
              <a:t> stating </a:t>
            </a:r>
            <a:r>
              <a:rPr lang="en-US" sz="2900" b="1" dirty="0"/>
              <a:t>that you have applied to the </a:t>
            </a:r>
            <a:r>
              <a:rPr lang="en-US" sz="2900" b="1" dirty="0" smtClean="0"/>
              <a:t>Dual Degree program </a:t>
            </a:r>
            <a:r>
              <a:rPr lang="en-US" sz="2900" b="1" dirty="0"/>
              <a:t>and we will change your admission date to </a:t>
            </a:r>
            <a:r>
              <a:rPr lang="en-US" sz="2900" b="1" dirty="0" smtClean="0"/>
              <a:t>Spring.</a:t>
            </a:r>
          </a:p>
          <a:p>
            <a:pPr lvl="1">
              <a:buFont typeface="Calibri" panose="020F0502020204030204" pitchFamily="34" charset="0"/>
              <a:buChar char="→"/>
            </a:pPr>
            <a:endParaRPr lang="en-US" sz="2900" dirty="0" smtClean="0"/>
          </a:p>
          <a:p>
            <a:pPr lvl="1">
              <a:buFont typeface="Calibri" panose="020F0502020204030204" pitchFamily="34" charset="0"/>
              <a:buChar char="→"/>
            </a:pPr>
            <a:r>
              <a:rPr lang="en-US" sz="2900" dirty="0" smtClean="0"/>
              <a:t>There </a:t>
            </a:r>
            <a:r>
              <a:rPr lang="en-US" sz="2900" dirty="0"/>
              <a:t>is an USD$80.00 application fee.  Fees are paid by credit card.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 descr="Swirl for ppt_horiz16x9.jpg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09791"/>
            <a:ext cx="9144000" cy="971863"/>
          </a:xfrm>
          <a:prstGeom prst="rect">
            <a:avLst/>
          </a:prstGeom>
        </p:spPr>
      </p:pic>
      <p:pic>
        <p:nvPicPr>
          <p:cNvPr id="6" name="Picture 5" descr="UC_logo red-white-no-reg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1" y="6118578"/>
            <a:ext cx="1307735" cy="5544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0661" y="6378313"/>
            <a:ext cx="3929303" cy="294696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 </a:t>
            </a:r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APPLIED SCIENCE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8741" y="6236341"/>
            <a:ext cx="1076124" cy="212687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067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262284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b="1" dirty="0"/>
              <a:t>Application Process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253" y="1259753"/>
            <a:ext cx="8202883" cy="46500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333" b="1" dirty="0" smtClean="0">
                <a:solidFill>
                  <a:schemeClr val="accent1">
                    <a:lumMod val="50000"/>
                  </a:schemeClr>
                </a:solidFill>
              </a:rPr>
              <a:t>Step 2:</a:t>
            </a:r>
            <a:endParaRPr lang="en-US" sz="3333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333" b="1" dirty="0" smtClean="0">
                <a:solidFill>
                  <a:srgbClr val="C00000"/>
                </a:solidFill>
              </a:rPr>
              <a:t>Review Process</a:t>
            </a:r>
            <a:br>
              <a:rPr lang="en-US" sz="3333" b="1" dirty="0" smtClean="0">
                <a:solidFill>
                  <a:srgbClr val="C00000"/>
                </a:solidFill>
              </a:rPr>
            </a:br>
            <a:endParaRPr lang="en-US" sz="3333" dirty="0" smtClean="0">
              <a:solidFill>
                <a:srgbClr val="C00000"/>
              </a:solidFill>
            </a:endParaRPr>
          </a:p>
          <a:p>
            <a:pPr lvl="1">
              <a:buFont typeface="Calibri" panose="020F0502020204030204" pitchFamily="34" charset="0"/>
              <a:buChar char="→"/>
            </a:pPr>
            <a:r>
              <a:rPr lang="en-US" dirty="0" smtClean="0"/>
              <a:t>Upon completion of the above application process your file will be reviewed  and you can check your status online at: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grad.uc.edu/admissions.html</a:t>
            </a:r>
            <a:r>
              <a:rPr lang="en-US" u="sng" dirty="0" smtClean="0"/>
              <a:t> </a:t>
            </a:r>
            <a:br>
              <a:rPr lang="en-US" u="sng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3333" b="1" dirty="0" smtClean="0">
                <a:solidFill>
                  <a:schemeClr val="accent1">
                    <a:lumMod val="50000"/>
                  </a:schemeClr>
                </a:solidFill>
              </a:rPr>
              <a:t>Step 3:</a:t>
            </a:r>
            <a:endParaRPr lang="en-US" sz="3333" dirty="0" smtClean="0">
              <a:solidFill>
                <a:srgbClr val="C00000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333" b="1" dirty="0" smtClean="0">
                <a:solidFill>
                  <a:srgbClr val="C00000"/>
                </a:solidFill>
              </a:rPr>
              <a:t>Application Approval</a:t>
            </a:r>
            <a:br>
              <a:rPr lang="en-US" sz="3333" b="1" dirty="0" smtClean="0">
                <a:solidFill>
                  <a:srgbClr val="C00000"/>
                </a:solidFill>
              </a:rPr>
            </a:br>
            <a:endParaRPr lang="en-US" sz="3333" dirty="0" smtClean="0">
              <a:solidFill>
                <a:srgbClr val="C00000"/>
              </a:solidFill>
            </a:endParaRPr>
          </a:p>
          <a:p>
            <a:pPr lvl="1">
              <a:buFont typeface="Calibri" panose="020F0502020204030204" pitchFamily="34" charset="0"/>
              <a:buChar char="→"/>
            </a:pPr>
            <a:r>
              <a:rPr lang="en-US" dirty="0" smtClean="0"/>
              <a:t>Approved applications will be confirmed and an email will be sent from our International Office (</a:t>
            </a:r>
            <a:r>
              <a:rPr lang="en-US" u="sng" dirty="0" smtClean="0">
                <a:hlinkClick r:id="rId3"/>
              </a:rPr>
              <a:t>international.students@uc.edu</a:t>
            </a:r>
            <a:r>
              <a:rPr lang="en-US" u="sng" dirty="0" smtClean="0"/>
              <a:t> </a:t>
            </a:r>
            <a:r>
              <a:rPr lang="en-US" dirty="0" smtClean="0"/>
              <a:t> ) on what is required to prepare your I-20.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 descr="Swirl for ppt_horiz16x9.jpg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09791"/>
            <a:ext cx="9144000" cy="97186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5686" y="6352144"/>
            <a:ext cx="41355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Myriad Pro"/>
                <a:cs typeface="Myriad Pro"/>
              </a:rPr>
              <a:t>ENGINEERING</a:t>
            </a:r>
            <a:r>
              <a:rPr lang="en-US" sz="1600" b="1" dirty="0" smtClean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&amp; </a:t>
            </a:r>
            <a:r>
              <a:rPr lang="en-US" sz="1600" dirty="0" smtClean="0">
                <a:solidFill>
                  <a:schemeClr val="bg1"/>
                </a:solidFill>
                <a:latin typeface="Myriad Pro"/>
                <a:cs typeface="Myriad Pro"/>
              </a:rPr>
              <a:t>APPLIED SCIENCE</a:t>
            </a:r>
            <a:endParaRPr lang="en-US" sz="16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1" y="6118578"/>
            <a:ext cx="1307735" cy="55443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" y="6227854"/>
            <a:ext cx="1061568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7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  <a:endParaRPr lang="en-US" sz="1070" dirty="0">
              <a:solidFill>
                <a:srgbClr val="FFFFFF"/>
              </a:solidFill>
              <a:latin typeface="Myriad Pro Light"/>
              <a:cs typeface="Myriad Pro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b="1" dirty="0"/>
              <a:t>Application Process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2007"/>
            <a:ext cx="8250330" cy="46035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333" b="1" dirty="0" smtClean="0">
                <a:solidFill>
                  <a:schemeClr val="accent1">
                    <a:lumMod val="50000"/>
                  </a:schemeClr>
                </a:solidFill>
              </a:rPr>
              <a:t>Step 4:</a:t>
            </a:r>
            <a:endParaRPr lang="en-US" sz="3333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333" b="1" dirty="0" smtClean="0">
                <a:solidFill>
                  <a:srgbClr val="C00000"/>
                </a:solidFill>
              </a:rPr>
              <a:t>International Office and I-20 Issuance</a:t>
            </a:r>
            <a:br>
              <a:rPr lang="en-US" sz="3333" b="1" dirty="0" smtClean="0">
                <a:solidFill>
                  <a:srgbClr val="C00000"/>
                </a:solidFill>
              </a:rPr>
            </a:br>
            <a:endParaRPr lang="en-US" sz="3333" dirty="0" smtClean="0">
              <a:solidFill>
                <a:srgbClr val="C00000"/>
              </a:solidFill>
            </a:endParaRPr>
          </a:p>
          <a:p>
            <a:pPr lvl="1">
              <a:buFont typeface="Calibri" panose="020F0502020204030204" pitchFamily="34" charset="0"/>
              <a:buChar char="→"/>
            </a:pPr>
            <a:r>
              <a:rPr lang="en-US" dirty="0" smtClean="0"/>
              <a:t>Additional information about I-20’s can be found on our International Students website </a:t>
            </a:r>
            <a:r>
              <a:rPr lang="en-US" u="sng" dirty="0" smtClean="0">
                <a:hlinkClick r:id="rId2"/>
              </a:rPr>
              <a:t>http://www.uc.edu/international/services/students/prepare/i-20_faq.html</a:t>
            </a:r>
            <a:r>
              <a:rPr lang="en-US" dirty="0" smtClean="0"/>
              <a:t>   </a:t>
            </a:r>
            <a:br>
              <a:rPr lang="en-US" dirty="0" smtClean="0"/>
            </a:br>
            <a:endParaRPr lang="en-US" dirty="0" smtClean="0"/>
          </a:p>
          <a:p>
            <a:pPr lvl="1">
              <a:buFont typeface="Calibri" panose="020F0502020204030204" pitchFamily="34" charset="0"/>
              <a:buChar char="→"/>
            </a:pPr>
            <a:r>
              <a:rPr lang="en-US" dirty="0" smtClean="0"/>
              <a:t>We recommend that you have your I-20 / DS-2019 mailed by </a:t>
            </a:r>
            <a:r>
              <a:rPr lang="en-US" u="sng" dirty="0" smtClean="0"/>
              <a:t>express mail</a:t>
            </a:r>
            <a:r>
              <a:rPr lang="en-US" dirty="0" smtClean="0"/>
              <a:t>. Regular mail overseas may take as long as 4- 6 weeks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09791"/>
            <a:ext cx="9144000" cy="97186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36470" y="6352144"/>
            <a:ext cx="36965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Myriad Pro"/>
                <a:cs typeface="Myriad Pro"/>
              </a:rPr>
              <a:t>ENGINEERING</a:t>
            </a:r>
            <a:r>
              <a:rPr lang="en-US" sz="1600" b="1" dirty="0" smtClean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&amp; </a:t>
            </a:r>
            <a:r>
              <a:rPr lang="en-US" sz="1600" dirty="0" smtClean="0">
                <a:solidFill>
                  <a:schemeClr val="bg1"/>
                </a:solidFill>
                <a:latin typeface="Myriad Pro"/>
                <a:cs typeface="Myriad Pro"/>
              </a:rPr>
              <a:t>APPLIED SCIENCE</a:t>
            </a:r>
            <a:endParaRPr lang="en-US" sz="16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1" y="6118578"/>
            <a:ext cx="1307735" cy="55443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00954" y="6223647"/>
            <a:ext cx="1061568" cy="256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7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  <a:endParaRPr lang="en-US" sz="1070" dirty="0">
              <a:solidFill>
                <a:srgbClr val="FFFFFF"/>
              </a:solidFill>
              <a:latin typeface="Myriad Pro Light"/>
              <a:cs typeface="Myriad Pro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664" y="198789"/>
            <a:ext cx="8229600" cy="1143000"/>
          </a:xfrm>
        </p:spPr>
        <p:txBody>
          <a:bodyPr>
            <a:normAutofit/>
          </a:bodyPr>
          <a:lstStyle/>
          <a:p>
            <a:r>
              <a:rPr lang="en-US" sz="4600" b="1" dirty="0" smtClean="0"/>
              <a:t>Program Costs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2697" y="1094447"/>
            <a:ext cx="8229600" cy="449213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1st semester at UC:</a:t>
            </a:r>
          </a:p>
          <a:p>
            <a:pPr lvl="1">
              <a:buFont typeface="Wingdings" charset="2"/>
              <a:buChar char="ü"/>
            </a:pPr>
            <a:r>
              <a:rPr lang="en-US" sz="2600" dirty="0" smtClean="0"/>
              <a:t>$14,914 </a:t>
            </a:r>
            <a:r>
              <a:rPr lang="en-US" sz="2600" dirty="0"/>
              <a:t>tuition and fees </a:t>
            </a:r>
            <a:r>
              <a:rPr lang="en-US" sz="2600" dirty="0" smtClean="0"/>
              <a:t>($5,320 guaranteed scholarship available)</a:t>
            </a:r>
            <a:endParaRPr lang="en-US" sz="2600" dirty="0" smtClean="0">
              <a:solidFill>
                <a:srgbClr val="FF0000"/>
              </a:solidFill>
            </a:endParaRPr>
          </a:p>
          <a:p>
            <a:pPr lvl="1">
              <a:buFont typeface="Wingdings" charset="2"/>
              <a:buChar char="ü"/>
            </a:pPr>
            <a:r>
              <a:rPr lang="en-US" sz="2600" dirty="0" smtClean="0"/>
              <a:t>Approximately $5,000 - $6,000 room and board</a:t>
            </a:r>
            <a:br>
              <a:rPr lang="en-US" sz="2600" dirty="0" smtClean="0"/>
            </a:br>
            <a:endParaRPr lang="en-US" sz="2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2nd semester at UC:</a:t>
            </a:r>
          </a:p>
          <a:p>
            <a:pPr lvl="1">
              <a:buFont typeface="Wingdings" charset="2"/>
              <a:buChar char="ü"/>
            </a:pPr>
            <a:r>
              <a:rPr lang="en-US" sz="2600" dirty="0" smtClean="0"/>
              <a:t>Some students elect to stay &amp; complete an internship/capstone project in the 2nd semester.  Costs same as the 1st semester, scholarship available</a:t>
            </a:r>
          </a:p>
          <a:p>
            <a:pPr lvl="1">
              <a:buFont typeface="Wingdings" charset="2"/>
              <a:buChar char="ü"/>
            </a:pPr>
            <a:r>
              <a:rPr lang="en-US" sz="2600" dirty="0">
                <a:solidFill>
                  <a:prstClr val="black"/>
                </a:solidFill>
              </a:rPr>
              <a:t>$</a:t>
            </a:r>
            <a:r>
              <a:rPr lang="en-US" sz="2600" dirty="0" smtClean="0">
                <a:solidFill>
                  <a:prstClr val="black"/>
                </a:solidFill>
              </a:rPr>
              <a:t>14,914 </a:t>
            </a:r>
            <a:r>
              <a:rPr lang="en-US" sz="2600" dirty="0">
                <a:solidFill>
                  <a:prstClr val="black"/>
                </a:solidFill>
              </a:rPr>
              <a:t>tuition and fees </a:t>
            </a:r>
            <a:r>
              <a:rPr lang="en-US" sz="2600" dirty="0" smtClean="0">
                <a:solidFill>
                  <a:prstClr val="black"/>
                </a:solidFill>
              </a:rPr>
              <a:t>( ~9k+ scholarship available)</a:t>
            </a:r>
            <a:r>
              <a:rPr lang="en-US" sz="2600" dirty="0" smtClean="0">
                <a:solidFill>
                  <a:srgbClr val="FF0000"/>
                </a:solidFill>
              </a:rPr>
              <a:t>*</a:t>
            </a:r>
            <a:endParaRPr lang="en-US" sz="2600" dirty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8864" y="5309631"/>
            <a:ext cx="5329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i="1" dirty="0" smtClean="0">
                <a:solidFill>
                  <a:srgbClr val="C3092B"/>
                </a:solidFill>
                <a:latin typeface="Arial"/>
                <a:cs typeface="Arial"/>
              </a:rPr>
              <a:t>*2019-2020 </a:t>
            </a:r>
            <a:r>
              <a:rPr lang="en-US" sz="1400" b="1" i="1" dirty="0">
                <a:solidFill>
                  <a:srgbClr val="C3092B"/>
                </a:solidFill>
                <a:latin typeface="Arial"/>
                <a:cs typeface="Arial"/>
              </a:rPr>
              <a:t>tuition and fees, not including cost of </a:t>
            </a:r>
            <a:r>
              <a:rPr lang="en-US" sz="1400" b="1" i="1" dirty="0" smtClean="0">
                <a:solidFill>
                  <a:srgbClr val="C3092B"/>
                </a:solidFill>
                <a:latin typeface="Arial"/>
                <a:cs typeface="Arial"/>
              </a:rPr>
              <a:t>living</a:t>
            </a:r>
          </a:p>
          <a:p>
            <a:pPr lvl="0"/>
            <a:r>
              <a:rPr lang="en-US" sz="1400" b="1" i="1" dirty="0" smtClean="0">
                <a:solidFill>
                  <a:srgbClr val="C3092B"/>
                </a:solidFill>
                <a:latin typeface="Arial"/>
                <a:cs typeface="Arial"/>
              </a:rPr>
              <a:t>Subject to annual price adjustment</a:t>
            </a:r>
            <a:endParaRPr lang="en-US" sz="1400" b="1" i="1" dirty="0">
              <a:solidFill>
                <a:srgbClr val="C3092B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016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134" y="124590"/>
            <a:ext cx="8229600" cy="1143000"/>
          </a:xfrm>
        </p:spPr>
        <p:txBody>
          <a:bodyPr>
            <a:normAutofit/>
          </a:bodyPr>
          <a:lstStyle/>
          <a:p>
            <a:r>
              <a:rPr lang="en-US" sz="4600" b="1" dirty="0" smtClean="0"/>
              <a:t>Capstone Project (3-6 credit)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134" y="1131783"/>
            <a:ext cx="8359515" cy="470106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u="sng" dirty="0"/>
              <a:t>Pathway A</a:t>
            </a:r>
            <a:r>
              <a:rPr lang="en-US" dirty="0"/>
              <a:t>: Completed as part of 15 credits at </a:t>
            </a:r>
            <a:r>
              <a:rPr lang="en-US" dirty="0" smtClean="0"/>
              <a:t>UC lab </a:t>
            </a:r>
            <a:r>
              <a:rPr lang="en-US" dirty="0"/>
              <a:t>in the </a:t>
            </a:r>
            <a:r>
              <a:rPr lang="en-US" dirty="0" smtClean="0"/>
              <a:t>1st semester</a:t>
            </a:r>
            <a:br>
              <a:rPr lang="en-US" dirty="0" smtClean="0"/>
            </a:br>
            <a:endParaRPr lang="en-US" sz="13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u="sng" dirty="0"/>
              <a:t>Pathway B</a:t>
            </a:r>
            <a:r>
              <a:rPr lang="en-US" dirty="0"/>
              <a:t>: Completed as </a:t>
            </a:r>
            <a:r>
              <a:rPr lang="en-US" dirty="0" smtClean="0"/>
              <a:t>an internship in industry </a:t>
            </a:r>
            <a:r>
              <a:rPr lang="en-US" dirty="0"/>
              <a:t>(via Curriculum Practical </a:t>
            </a:r>
            <a:r>
              <a:rPr lang="en-US" dirty="0" smtClean="0"/>
              <a:t>Training, CPT) </a:t>
            </a:r>
            <a:r>
              <a:rPr lang="en-US" dirty="0"/>
              <a:t>during the </a:t>
            </a:r>
            <a:r>
              <a:rPr lang="en-US" dirty="0" smtClean="0"/>
              <a:t>2nd semester for </a:t>
            </a:r>
            <a:r>
              <a:rPr lang="en-US" dirty="0"/>
              <a:t>select project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Must find internship by </a:t>
            </a:r>
            <a:r>
              <a:rPr lang="en-US" dirty="0" smtClean="0"/>
              <a:t>the end of the 1st semester to </a:t>
            </a:r>
            <a:r>
              <a:rPr lang="en-US" dirty="0"/>
              <a:t>qualify for </a:t>
            </a:r>
            <a:r>
              <a:rPr lang="en-US" dirty="0" smtClean="0"/>
              <a:t>CPT</a:t>
            </a:r>
            <a:br>
              <a:rPr lang="en-US" dirty="0" smtClean="0"/>
            </a:br>
            <a:endParaRPr lang="en-US" sz="13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u="sng" dirty="0"/>
              <a:t>Pathway C</a:t>
            </a:r>
            <a:r>
              <a:rPr lang="en-US" dirty="0"/>
              <a:t>: Completed at </a:t>
            </a:r>
            <a:r>
              <a:rPr lang="en-US" dirty="0" err="1" smtClean="0"/>
              <a:t>UniTN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 </a:t>
            </a:r>
            <a:r>
              <a:rPr lang="en-US" dirty="0"/>
              <a:t>outline/abstract required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All require written report </a:t>
            </a:r>
            <a:r>
              <a:rPr lang="en-US" dirty="0" smtClean="0"/>
              <a:t>submitted to </a:t>
            </a:r>
            <a:r>
              <a:rPr lang="en-US" dirty="0"/>
              <a:t>UC upon completion</a:t>
            </a:r>
          </a:p>
          <a:p>
            <a:endParaRPr lang="en-US" dirty="0" smtClean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350809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691" y="289938"/>
            <a:ext cx="7777203" cy="857251"/>
          </a:xfrm>
        </p:spPr>
        <p:txBody>
          <a:bodyPr>
            <a:noAutofit/>
          </a:bodyPr>
          <a:lstStyle/>
          <a:p>
            <a:r>
              <a:rPr lang="en-US" sz="4600" b="1" dirty="0"/>
              <a:t>Pathway B: Internship (CPT)</a:t>
            </a:r>
            <a:endParaRPr lang="en-US" sz="4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5187" y="1218040"/>
            <a:ext cx="7744707" cy="444484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Curriculum Practical Training (CPT)</a:t>
            </a:r>
            <a:br>
              <a:rPr lang="en-US" dirty="0" smtClean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Working for company or research lab (paid)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Students </a:t>
            </a:r>
            <a:r>
              <a:rPr lang="en-US" dirty="0"/>
              <a:t>must register for a minimum of </a:t>
            </a:r>
            <a:r>
              <a:rPr lang="en-US" dirty="0" smtClean="0"/>
              <a:t>12 </a:t>
            </a:r>
            <a:r>
              <a:rPr lang="en-US" dirty="0"/>
              <a:t>credit hours during the </a:t>
            </a:r>
            <a:r>
              <a:rPr lang="en-US" dirty="0" smtClean="0"/>
              <a:t>second semester at UC to </a:t>
            </a:r>
            <a:r>
              <a:rPr lang="en-US" dirty="0"/>
              <a:t>satisfy F-1 </a:t>
            </a:r>
            <a:r>
              <a:rPr lang="en-US" dirty="0" smtClean="0"/>
              <a:t>visa requirements. 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Students responsible for finding internship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Help available through UC Career Center / job fairs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Many students use connections through LinkedIn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Search online job postings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pic>
        <p:nvPicPr>
          <p:cNvPr id="10" name="Picture 9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09791"/>
            <a:ext cx="9144000" cy="971863"/>
          </a:xfrm>
          <a:prstGeom prst="rect">
            <a:avLst/>
          </a:prstGeom>
        </p:spPr>
      </p:pic>
      <p:pic>
        <p:nvPicPr>
          <p:cNvPr id="11" name="Picture 10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1" y="6118578"/>
            <a:ext cx="1307735" cy="55443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8081" y="6401237"/>
            <a:ext cx="3826669" cy="294696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 </a:t>
            </a:r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APPLIED SCIENCE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2691" y="6236341"/>
            <a:ext cx="1076124" cy="212687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067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38672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16"/>
            <a:ext cx="8229600" cy="1134529"/>
          </a:xfrm>
        </p:spPr>
        <p:txBody>
          <a:bodyPr>
            <a:normAutofit/>
          </a:bodyPr>
          <a:lstStyle/>
          <a:p>
            <a:r>
              <a:rPr lang="en-US" sz="4600" b="1" dirty="0" smtClean="0"/>
              <a:t>CPT / OPT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78641"/>
            <a:ext cx="8420960" cy="488970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dirty="0" smtClean="0"/>
              <a:t>Interested &amp; </a:t>
            </a:r>
            <a:r>
              <a:rPr lang="en-US" dirty="0"/>
              <a:t>qualified students </a:t>
            </a:r>
            <a:r>
              <a:rPr lang="en-US" dirty="0" smtClean="0"/>
              <a:t>can apply for </a:t>
            </a:r>
            <a:r>
              <a:rPr lang="en-US" dirty="0"/>
              <a:t>CPT </a:t>
            </a:r>
            <a:r>
              <a:rPr lang="en-US" dirty="0" smtClean="0"/>
              <a:t>(curriculum </a:t>
            </a:r>
            <a:r>
              <a:rPr lang="en-US" dirty="0"/>
              <a:t>practical </a:t>
            </a:r>
            <a:r>
              <a:rPr lang="en-US" dirty="0" smtClean="0"/>
              <a:t>training) </a:t>
            </a:r>
            <a:r>
              <a:rPr lang="en-US" dirty="0"/>
              <a:t>for Capstone </a:t>
            </a:r>
            <a:r>
              <a:rPr lang="en-US" dirty="0" smtClean="0"/>
              <a:t>project during 2nd semester</a:t>
            </a:r>
            <a:br>
              <a:rPr lang="en-US" dirty="0" smtClean="0"/>
            </a:br>
            <a:endParaRPr lang="en-US" sz="1400" dirty="0" smtClean="0"/>
          </a:p>
          <a:p>
            <a:pPr>
              <a:buFont typeface="Wingdings" charset="2"/>
              <a:buChar char="§"/>
            </a:pPr>
            <a:r>
              <a:rPr lang="en-US" dirty="0"/>
              <a:t>Interested </a:t>
            </a:r>
            <a:r>
              <a:rPr lang="en-US" dirty="0" smtClean="0"/>
              <a:t>&amp; </a:t>
            </a:r>
            <a:r>
              <a:rPr lang="en-US" dirty="0"/>
              <a:t>qualified students on valid F-1 visa can apply for OPT </a:t>
            </a:r>
            <a:r>
              <a:rPr lang="en-US" dirty="0" smtClean="0"/>
              <a:t>(optional practical training) </a:t>
            </a:r>
            <a:r>
              <a:rPr lang="en-US" dirty="0"/>
              <a:t>upon completion of </a:t>
            </a:r>
            <a:r>
              <a:rPr lang="en-US" dirty="0" smtClean="0"/>
              <a:t>2 full-time semesters </a:t>
            </a:r>
            <a:r>
              <a:rPr lang="en-US" dirty="0"/>
              <a:t>at UC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400" dirty="0"/>
          </a:p>
          <a:p>
            <a:pPr>
              <a:buFont typeface="Wingdings" charset="2"/>
              <a:buChar char="§"/>
            </a:pPr>
            <a:r>
              <a:rPr lang="en-US" dirty="0"/>
              <a:t>Apply for 12 months </a:t>
            </a:r>
            <a:r>
              <a:rPr lang="en-US" dirty="0" smtClean="0"/>
              <a:t>initial OPT within 90 </a:t>
            </a:r>
            <a:r>
              <a:rPr lang="en-US" dirty="0"/>
              <a:t>days </a:t>
            </a:r>
            <a:r>
              <a:rPr lang="en-US" dirty="0" smtClean="0"/>
              <a:t>before and 60 </a:t>
            </a:r>
            <a:r>
              <a:rPr lang="en-US" dirty="0"/>
              <a:t>days after degree </a:t>
            </a:r>
            <a:r>
              <a:rPr lang="en-US" dirty="0" smtClean="0"/>
              <a:t>completion</a:t>
            </a:r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357668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273847"/>
            <a:ext cx="6172200" cy="857251"/>
          </a:xfrm>
        </p:spPr>
        <p:txBody>
          <a:bodyPr>
            <a:normAutofit/>
          </a:bodyPr>
          <a:lstStyle/>
          <a:p>
            <a:r>
              <a:rPr lang="en-US" sz="4600" b="1" dirty="0"/>
              <a:t>UC Graduation</a:t>
            </a:r>
            <a:endParaRPr lang="en-US" sz="4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52857" y="1273609"/>
            <a:ext cx="7996154" cy="4740575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§"/>
            </a:pPr>
            <a:r>
              <a:rPr lang="en-US" sz="3000" dirty="0" smtClean="0"/>
              <a:t>Students </a:t>
            </a:r>
            <a:r>
              <a:rPr lang="en-US" sz="3000" dirty="0"/>
              <a:t>completing Capstone in </a:t>
            </a:r>
            <a:r>
              <a:rPr lang="en-US" sz="3000" dirty="0" smtClean="0"/>
              <a:t>Fall </a:t>
            </a:r>
            <a:r>
              <a:rPr lang="en-US" sz="3000" dirty="0"/>
              <a:t>semester apply for </a:t>
            </a:r>
            <a:r>
              <a:rPr lang="en-US" sz="3000" dirty="0" smtClean="0"/>
              <a:t>Fall Graduation: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rgbClr val="FF0000"/>
                </a:solidFill>
              </a:rPr>
              <a:t>Deadline </a:t>
            </a:r>
            <a:r>
              <a:rPr lang="en-US" sz="2600" dirty="0"/>
              <a:t>to apply for </a:t>
            </a:r>
            <a:r>
              <a:rPr lang="en-US" sz="2600" dirty="0" smtClean="0">
                <a:solidFill>
                  <a:srgbClr val="FF0000"/>
                </a:solidFill>
              </a:rPr>
              <a:t>Fall</a:t>
            </a:r>
            <a:r>
              <a:rPr lang="en-US" sz="2600" dirty="0" smtClean="0"/>
              <a:t> Graduation </a:t>
            </a:r>
            <a:r>
              <a:rPr lang="en-US" sz="2600" dirty="0"/>
              <a:t>is </a:t>
            </a:r>
            <a:r>
              <a:rPr lang="en-US" sz="2600" dirty="0" smtClean="0">
                <a:solidFill>
                  <a:srgbClr val="FF0000"/>
                </a:solidFill>
              </a:rPr>
              <a:t>September</a:t>
            </a:r>
            <a:r>
              <a:rPr lang="en-US" sz="2600" dirty="0" smtClean="0"/>
              <a:t>.  </a:t>
            </a:r>
            <a:r>
              <a:rPr lang="en-US" sz="2600" dirty="0"/>
              <a:t>Actual graduation date </a:t>
            </a:r>
            <a:r>
              <a:rPr lang="en-US" sz="2600" dirty="0" smtClean="0"/>
              <a:t>is in </a:t>
            </a:r>
            <a:r>
              <a:rPr lang="en-US" sz="2600" b="1" dirty="0" smtClean="0"/>
              <a:t>December</a:t>
            </a:r>
            <a:r>
              <a:rPr lang="en-US" sz="2600" dirty="0" smtClean="0"/>
              <a:t>.</a:t>
            </a:r>
            <a:br>
              <a:rPr lang="en-US" sz="2600" dirty="0" smtClean="0"/>
            </a:br>
            <a:endParaRPr lang="en-US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 smtClean="0"/>
              <a:t>Students completing Capstone in Spring semester apply for Spring Graduation:</a:t>
            </a:r>
            <a:endParaRPr lang="en-US" sz="26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rgbClr val="FF0000"/>
                </a:solidFill>
              </a:rPr>
              <a:t>Deadline</a:t>
            </a:r>
            <a:r>
              <a:rPr lang="en-US" sz="2600" dirty="0" smtClean="0"/>
              <a:t> to apply for </a:t>
            </a:r>
            <a:r>
              <a:rPr lang="en-US" sz="2600" dirty="0" smtClean="0">
                <a:solidFill>
                  <a:srgbClr val="FF0000"/>
                </a:solidFill>
              </a:rPr>
              <a:t>Spring</a:t>
            </a:r>
            <a:r>
              <a:rPr lang="en-US" sz="2600" dirty="0" smtClean="0"/>
              <a:t> Graduation is </a:t>
            </a:r>
            <a:r>
              <a:rPr lang="en-US" sz="2600" dirty="0" smtClean="0">
                <a:solidFill>
                  <a:srgbClr val="FF0000"/>
                </a:solidFill>
              </a:rPr>
              <a:t>January</a:t>
            </a:r>
            <a:r>
              <a:rPr lang="en-US" sz="2600" dirty="0" smtClean="0"/>
              <a:t>.  Actual graduation date is in </a:t>
            </a:r>
            <a:r>
              <a:rPr lang="en-US" sz="2600" b="1" dirty="0" smtClean="0"/>
              <a:t>May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200" dirty="0" smtClean="0"/>
          </a:p>
        </p:txBody>
      </p:sp>
      <p:pic>
        <p:nvPicPr>
          <p:cNvPr id="10" name="Picture 9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09791"/>
            <a:ext cx="9144000" cy="971863"/>
          </a:xfrm>
          <a:prstGeom prst="rect">
            <a:avLst/>
          </a:prstGeom>
        </p:spPr>
      </p:pic>
      <p:pic>
        <p:nvPicPr>
          <p:cNvPr id="11" name="Picture 10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1" y="6118578"/>
            <a:ext cx="1307735" cy="55443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8082" y="6401237"/>
            <a:ext cx="3877986" cy="294696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 </a:t>
            </a:r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APPLIED SCIENCE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2691" y="6236341"/>
            <a:ext cx="1076124" cy="212687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067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263637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UC Graduation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384" y="1307224"/>
            <a:ext cx="7997231" cy="442227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Students completing Capstone in Summer apply for Summer graduation: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Deadline</a:t>
            </a:r>
            <a:r>
              <a:rPr lang="en-US" dirty="0" smtClean="0"/>
              <a:t> to apply for </a:t>
            </a:r>
            <a:r>
              <a:rPr lang="en-US" dirty="0" smtClean="0">
                <a:solidFill>
                  <a:srgbClr val="FF0000"/>
                </a:solidFill>
              </a:rPr>
              <a:t>Summer</a:t>
            </a:r>
            <a:r>
              <a:rPr lang="en-US" dirty="0" smtClean="0"/>
              <a:t> graduation is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.  Actual graduation date is </a:t>
            </a:r>
            <a:r>
              <a:rPr lang="en-US" b="1" dirty="0" smtClean="0"/>
              <a:t>August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Online graduation application:  </a:t>
            </a:r>
          </a:p>
          <a:p>
            <a:pPr lvl="1">
              <a:buFont typeface="Wingdings" charset="2"/>
              <a:buChar char="ü"/>
            </a:pPr>
            <a:r>
              <a:rPr lang="en-US" sz="3000" dirty="0" smtClean="0"/>
              <a:t>Graduation website </a:t>
            </a:r>
            <a:r>
              <a:rPr lang="en-US" sz="3000" dirty="0" smtClean="0">
                <a:hlinkClick r:id="rId2"/>
              </a:rPr>
              <a:t>http://grad.uc.edu/student-life/graduation.html</a:t>
            </a:r>
            <a:r>
              <a:rPr lang="en-US" sz="3000" dirty="0" smtClean="0"/>
              <a:t> </a:t>
            </a:r>
          </a:p>
          <a:p>
            <a:pPr lvl="1">
              <a:buFont typeface="Wingdings" charset="2"/>
              <a:buChar char="ü"/>
            </a:pPr>
            <a:r>
              <a:rPr lang="en-US" sz="3000" dirty="0" smtClean="0"/>
              <a:t>Graduation application fee is $50.00 (non-refundable)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3642-8FB6-044A-BFAE-8942E09FC70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 descr="Screen Shot 2014-12-18 at 2.56.00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67400"/>
            <a:ext cx="9144000" cy="9919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Graduate </a:t>
            </a:r>
            <a:r>
              <a:rPr lang="en-US" b="1" dirty="0"/>
              <a:t>Degree Programs</a:t>
            </a:r>
            <a:r>
              <a:rPr lang="en-US" dirty="0"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35113"/>
            <a:ext cx="4040188" cy="4591050"/>
          </a:xfrm>
        </p:spPr>
        <p:txBody>
          <a:bodyPr>
            <a:normAutofit/>
          </a:bodyPr>
          <a:lstStyle/>
          <a:p>
            <a:pPr marL="621665" marR="602615" indent="-342900">
              <a:buClr>
                <a:srgbClr val="FF0000"/>
              </a:buClr>
            </a:pPr>
            <a:r>
              <a:rPr lang="en-US" sz="2200" dirty="0">
                <a:ea typeface="ＭＳ Ｐゴシック" charset="0"/>
                <a:cs typeface="ＭＳ Ｐゴシック" charset="0"/>
              </a:rPr>
              <a:t>Aerospace Engineering </a:t>
            </a:r>
            <a:endParaRPr lang="en-US" sz="2200" dirty="0" smtClean="0">
              <a:ea typeface="ＭＳ Ｐゴシック" charset="0"/>
              <a:cs typeface="ＭＳ Ｐゴシック" charset="0"/>
            </a:endParaRP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 smtClean="0">
                <a:ea typeface="ＭＳ Ｐゴシック" charset="0"/>
                <a:cs typeface="ＭＳ Ｐゴシック" charset="0"/>
              </a:rPr>
              <a:t>Additive Manufacturing</a:t>
            </a: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 smtClean="0">
                <a:ea typeface="ＭＳ Ｐゴシック" charset="0"/>
                <a:cs typeface="ＭＳ Ｐゴシック" charset="0"/>
              </a:rPr>
              <a:t>Artificial Intelligence</a:t>
            </a: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>
                <a:ea typeface="ＭＳ Ｐゴシック" charset="0"/>
                <a:cs typeface="ＭＳ Ｐゴシック" charset="0"/>
              </a:rPr>
              <a:t>Biomedical Engineering  </a:t>
            </a:r>
            <a:endParaRPr lang="en-US" sz="2200" dirty="0" smtClean="0">
              <a:ea typeface="ＭＳ Ｐゴシック" charset="0"/>
              <a:cs typeface="ＭＳ Ｐゴシック" charset="0"/>
            </a:endParaRP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>
                <a:ea typeface="ＭＳ Ｐゴシック" charset="0"/>
                <a:cs typeface="ＭＳ Ｐゴシック" charset="0"/>
              </a:rPr>
              <a:t>C</a:t>
            </a:r>
            <a:r>
              <a:rPr lang="en-US" sz="2200" dirty="0" smtClean="0">
                <a:ea typeface="ＭＳ Ｐゴシック" charset="0"/>
                <a:cs typeface="ＭＳ Ｐゴシック" charset="0"/>
              </a:rPr>
              <a:t>hemical 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Engineering  </a:t>
            </a:r>
            <a:endParaRPr lang="en-US" sz="2200" dirty="0" smtClean="0">
              <a:ea typeface="ＭＳ Ｐゴシック" charset="0"/>
              <a:cs typeface="ＭＳ Ｐゴシック" charset="0"/>
            </a:endParaRP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 smtClean="0">
                <a:ea typeface="ＭＳ Ｐゴシック" charset="0"/>
                <a:cs typeface="ＭＳ Ｐゴシック" charset="0"/>
              </a:rPr>
              <a:t>Civil 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Engineering  </a:t>
            </a:r>
            <a:endParaRPr lang="en-US" sz="2200" dirty="0" smtClean="0">
              <a:ea typeface="ＭＳ Ｐゴシック" charset="0"/>
              <a:cs typeface="ＭＳ Ｐゴシック" charset="0"/>
            </a:endParaRP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 smtClean="0">
                <a:ea typeface="ＭＳ Ｐゴシック" charset="0"/>
                <a:cs typeface="ＭＳ Ｐゴシック" charset="0"/>
              </a:rPr>
              <a:t>Computer Engineering</a:t>
            </a: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 smtClean="0">
                <a:ea typeface="ＭＳ Ｐゴシック" charset="0"/>
                <a:cs typeface="ＭＳ Ｐゴシック" charset="0"/>
              </a:rPr>
              <a:t>Computer Science</a:t>
            </a:r>
            <a:endParaRPr lang="en-US" sz="2200" dirty="0">
              <a:ea typeface="ＭＳ Ｐゴシック" charset="0"/>
              <a:cs typeface="ＭＳ Ｐゴシック" charset="0"/>
            </a:endParaRPr>
          </a:p>
          <a:p>
            <a:endParaRPr lang="en-US" sz="2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35113"/>
            <a:ext cx="4041775" cy="4591050"/>
          </a:xfrm>
        </p:spPr>
        <p:txBody>
          <a:bodyPr>
            <a:normAutofit/>
          </a:bodyPr>
          <a:lstStyle/>
          <a:p>
            <a:pPr marL="621665" marR="602615" indent="-342900">
              <a:buClr>
                <a:srgbClr val="FF0000"/>
              </a:buClr>
            </a:pPr>
            <a:r>
              <a:rPr lang="en-US" sz="2200" dirty="0">
                <a:ea typeface="ＭＳ Ｐゴシック" charset="0"/>
                <a:cs typeface="ＭＳ Ｐゴシック" charset="0"/>
              </a:rPr>
              <a:t>Electrical Engineering  </a:t>
            </a: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>
                <a:ea typeface="ＭＳ Ｐゴシック" charset="0"/>
                <a:cs typeface="ＭＳ Ｐゴシック" charset="0"/>
              </a:rPr>
              <a:t>Environmental Engineering </a:t>
            </a: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>
                <a:ea typeface="ＭＳ Ｐゴシック" charset="0"/>
                <a:cs typeface="ＭＳ Ｐゴシック" charset="0"/>
              </a:rPr>
              <a:t>Environmental Science  </a:t>
            </a: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>
                <a:ea typeface="ＭＳ Ｐゴシック" charset="0"/>
                <a:cs typeface="ＭＳ Ｐゴシック" charset="0"/>
              </a:rPr>
              <a:t>Materials Science &amp; Engineering </a:t>
            </a: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>
                <a:ea typeface="ＭＳ Ｐゴシック" charset="0"/>
                <a:cs typeface="ＭＳ Ｐゴシック" charset="0"/>
              </a:rPr>
              <a:t>Mechanical </a:t>
            </a:r>
            <a:r>
              <a:rPr lang="en-US" sz="2200" dirty="0" smtClean="0">
                <a:ea typeface="ＭＳ Ｐゴシック" charset="0"/>
                <a:cs typeface="ＭＳ Ｐゴシック" charset="0"/>
              </a:rPr>
              <a:t>Engineering</a:t>
            </a:r>
          </a:p>
          <a:p>
            <a:pPr marL="621665" marR="602615" indent="-342900">
              <a:buClr>
                <a:srgbClr val="FF0000"/>
              </a:buClr>
            </a:pPr>
            <a:r>
              <a:rPr lang="en-US" sz="2200" dirty="0" smtClean="0">
                <a:ea typeface="ＭＳ Ｐゴシック" charset="0"/>
                <a:cs typeface="ＭＳ Ｐゴシック" charset="0"/>
              </a:rPr>
              <a:t>Robotics &amp; Intelligent Autonomous Systems</a:t>
            </a:r>
            <a:endParaRPr lang="en-US" sz="2200" dirty="0">
              <a:ea typeface="ＭＳ Ｐゴシック" charset="0"/>
              <a:cs typeface="ＭＳ Ｐゴシック" charset="0"/>
            </a:endParaRPr>
          </a:p>
          <a:p>
            <a:endParaRPr lang="en-US" sz="2200" dirty="0"/>
          </a:p>
        </p:txBody>
      </p:sp>
      <p:pic>
        <p:nvPicPr>
          <p:cNvPr id="10" name="Picture 9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09791"/>
            <a:ext cx="9144000" cy="971863"/>
          </a:xfrm>
          <a:prstGeom prst="rect">
            <a:avLst/>
          </a:prstGeom>
        </p:spPr>
      </p:pic>
      <p:pic>
        <p:nvPicPr>
          <p:cNvPr id="11" name="Picture 10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1" y="6118578"/>
            <a:ext cx="1307735" cy="55443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8081" y="6401237"/>
            <a:ext cx="3929303" cy="294696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 </a:t>
            </a:r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APPLIED SCIENCE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2691" y="6236341"/>
            <a:ext cx="1076124" cy="212687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067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39696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b="1" dirty="0" smtClean="0"/>
              <a:t>UC Housing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3092" y="1367167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dirty="0" smtClean="0"/>
              <a:t>On campus options: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www.uc.edu/uchousing/residence_halls.html</a:t>
            </a:r>
            <a:r>
              <a:rPr lang="en-US" dirty="0" smtClean="0"/>
              <a:t> </a:t>
            </a:r>
          </a:p>
          <a:p>
            <a:pPr>
              <a:buFont typeface="Wingdings" charset="2"/>
              <a:buChar char="§"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 smtClean="0"/>
              <a:t>Off </a:t>
            </a:r>
            <a:r>
              <a:rPr lang="en-US" dirty="0"/>
              <a:t>campus </a:t>
            </a:r>
            <a:r>
              <a:rPr lang="en-US" dirty="0" smtClean="0"/>
              <a:t>options: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www.uc.edu/uchousing/graduate_housing.html</a:t>
            </a:r>
            <a:r>
              <a:rPr lang="en-US" dirty="0" smtClean="0"/>
              <a:t> </a:t>
            </a:r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632428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744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31746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b="1" dirty="0" smtClean="0"/>
              <a:t>F-1 and I-20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0703" y="1367167"/>
            <a:ext cx="8371989" cy="463633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§"/>
            </a:pPr>
            <a:r>
              <a:rPr lang="en-US" dirty="0"/>
              <a:t>The I-20 is </a:t>
            </a:r>
            <a:r>
              <a:rPr lang="en-US" dirty="0" smtClean="0"/>
              <a:t>the </a:t>
            </a:r>
            <a:r>
              <a:rPr lang="en-US" dirty="0"/>
              <a:t>"Certificate of </a:t>
            </a:r>
            <a:r>
              <a:rPr lang="en-US" dirty="0" smtClean="0"/>
              <a:t>Eligibility,” meaning a </a:t>
            </a:r>
            <a:r>
              <a:rPr lang="en-US" dirty="0"/>
              <a:t>student is "eligible" to apply for an F-1 student </a:t>
            </a:r>
            <a:r>
              <a:rPr lang="en-US" dirty="0" smtClean="0"/>
              <a:t>visa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/>
              <a:t>After receiving an I-20 from </a:t>
            </a:r>
            <a:r>
              <a:rPr lang="en-US" dirty="0" smtClean="0"/>
              <a:t>UC, students make </a:t>
            </a:r>
            <a:r>
              <a:rPr lang="en-US" dirty="0"/>
              <a:t>an appointment to apply for the F-1 visa at the local U.S. embassy or </a:t>
            </a:r>
            <a:r>
              <a:rPr lang="en-US" dirty="0" smtClean="0"/>
              <a:t>consulate. 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 smtClean="0"/>
              <a:t>Students </a:t>
            </a:r>
            <a:r>
              <a:rPr lang="en-US" dirty="0"/>
              <a:t>must present both the F-1 visa and the I-20 to a U.S. Immigration inspector upon arrival at the port-of-entry.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632428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6127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32169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UC Master of Engineering (MEng) Program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1049" y="1518287"/>
            <a:ext cx="8495440" cy="4525963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Industry focused graduate degree that provides:</a:t>
            </a:r>
          </a:p>
          <a:p>
            <a:pPr lvl="1">
              <a:buClr>
                <a:srgbClr val="C00000"/>
              </a:buClr>
              <a:buFont typeface="Wingdings" charset="2"/>
              <a:buChar char="ü"/>
            </a:pPr>
            <a:r>
              <a:rPr lang="en-US" dirty="0" smtClean="0"/>
              <a:t>Advanced technical skills</a:t>
            </a:r>
            <a:endParaRPr lang="en-US" dirty="0"/>
          </a:p>
          <a:p>
            <a:pPr lvl="1">
              <a:buClr>
                <a:srgbClr val="C00000"/>
              </a:buClr>
              <a:buFont typeface="Wingdings" charset="2"/>
              <a:buChar char="ü"/>
            </a:pPr>
            <a:r>
              <a:rPr lang="en-US" dirty="0" smtClean="0"/>
              <a:t>Professional skills (leadership and teamwork)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Coursework </a:t>
            </a:r>
            <a:r>
              <a:rPr lang="en-US" dirty="0"/>
              <a:t>+</a:t>
            </a:r>
            <a:r>
              <a:rPr lang="en-US" dirty="0" smtClean="0"/>
              <a:t> capstone project/internship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No thesis required for UC MEng degree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Completed in less than 1 year (2 semesters) at UC (30 credits)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219901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199" y="138252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cs typeface="Arial Black"/>
              </a:rPr>
              <a:t>UC MEng Program</a:t>
            </a:r>
            <a:endParaRPr lang="en-US" sz="4000" b="1" dirty="0">
              <a:cs typeface="Arial Black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1844" y="1040597"/>
            <a:ext cx="7717873" cy="4734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3200" baseline="30000" dirty="0">
                <a:ea typeface="ＭＳ Ｐゴシック" charset="0"/>
                <a:cs typeface="ＭＳ Ｐゴシック" charset="0"/>
              </a:rPr>
              <a:t>st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year</a:t>
            </a:r>
          </a:p>
          <a:p>
            <a:pPr marL="914377" lvl="1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ea typeface="ＭＳ Ｐゴシック" charset="0"/>
                <a:cs typeface="Arial" charset="0"/>
              </a:rPr>
              <a:t>Work on coursework</a:t>
            </a:r>
          </a:p>
          <a:p>
            <a:pPr marL="914377" lvl="1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ea typeface="ＭＳ Ｐゴシック" charset="0"/>
                <a:cs typeface="Arial" charset="0"/>
              </a:rPr>
              <a:t>Decide whether you intend to work on a project or not – find a project advisor if yes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ea typeface="ＭＳ Ｐゴシック" charset="0"/>
                <a:cs typeface="Arial" charset="0"/>
              </a:rPr>
              <a:t>2</a:t>
            </a:r>
            <a:r>
              <a:rPr lang="en-US" sz="3200" baseline="30000" dirty="0">
                <a:ea typeface="ＭＳ Ｐゴシック" charset="0"/>
                <a:cs typeface="Arial" charset="0"/>
              </a:rPr>
              <a:t>nd</a:t>
            </a:r>
            <a:r>
              <a:rPr lang="en-US" sz="3200" dirty="0">
                <a:ea typeface="ＭＳ Ｐゴシック" charset="0"/>
                <a:cs typeface="Arial" charset="0"/>
              </a:rPr>
              <a:t> year</a:t>
            </a:r>
          </a:p>
          <a:p>
            <a:pPr marL="914377" lvl="1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ea typeface="ＭＳ Ｐゴシック" charset="0"/>
                <a:cs typeface="Arial" charset="0"/>
              </a:rPr>
              <a:t>Finish coursework in the Fall</a:t>
            </a:r>
          </a:p>
          <a:p>
            <a:pPr marL="914377" lvl="1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ea typeface="ＭＳ Ｐゴシック" charset="0"/>
                <a:cs typeface="Arial" charset="0"/>
              </a:rPr>
              <a:t>Finish project and present </a:t>
            </a:r>
          </a:p>
          <a:p>
            <a:pPr marL="342900" lvl="1">
              <a:buClr>
                <a:srgbClr val="FF0000"/>
              </a:buClr>
            </a:pPr>
            <a:r>
              <a:rPr lang="en-US" sz="2800" dirty="0">
                <a:ea typeface="ＭＳ Ｐゴシック" charset="0"/>
                <a:cs typeface="Arial" charset="0"/>
              </a:rPr>
              <a:t>or</a:t>
            </a:r>
          </a:p>
          <a:p>
            <a:pPr marL="914377" lvl="1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800" dirty="0">
                <a:ea typeface="ＭＳ Ｐゴシック" charset="0"/>
                <a:cs typeface="Arial" charset="0"/>
              </a:rPr>
              <a:t>Undergo final examination</a:t>
            </a:r>
          </a:p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§"/>
            </a:pPr>
            <a:endParaRPr lang="en-US" sz="2000" b="1" dirty="0" smtClean="0">
              <a:solidFill>
                <a:srgbClr val="C3092B"/>
              </a:solidFill>
              <a:latin typeface="Arial"/>
              <a:cs typeface="Arial"/>
            </a:endParaRPr>
          </a:p>
          <a:p>
            <a:pPr>
              <a:buClr>
                <a:srgbClr val="FF0000"/>
              </a:buClr>
            </a:pP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542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09791"/>
            <a:ext cx="9144000" cy="971863"/>
          </a:xfrm>
          <a:prstGeom prst="rect">
            <a:avLst/>
          </a:prstGeom>
        </p:spPr>
      </p:pic>
      <p:pic>
        <p:nvPicPr>
          <p:cNvPr id="11" name="Picture 10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1" y="6118578"/>
            <a:ext cx="1307735" cy="55443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8081" y="6401237"/>
            <a:ext cx="3929303" cy="294696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 </a:t>
            </a:r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APPLIED SCIENCE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2691" y="6236341"/>
            <a:ext cx="1076124" cy="212687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067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79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				</a:t>
            </a:r>
            <a:endParaRPr lang="en-US" sz="4000" b="1" dirty="0">
              <a:latin typeface="+mj-lt"/>
              <a:ea typeface="+mj-ea"/>
              <a:cs typeface="+mj-cs"/>
            </a:endParaRPr>
          </a:p>
          <a:p>
            <a:pPr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Masters of Science (MS)</a:t>
            </a:r>
          </a:p>
          <a:p>
            <a:pPr marL="850265" marR="602615" indent="-57150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  <a:tabLst>
                <a:tab pos="536575" algn="l"/>
              </a:tabLst>
            </a:pPr>
            <a:r>
              <a:rPr lang="en-US" sz="2700" dirty="0">
                <a:ea typeface="ＭＳ Ｐゴシック" charset="0"/>
                <a:cs typeface="ＭＳ Ｐゴシック" charset="0"/>
              </a:rPr>
              <a:t>Research based</a:t>
            </a:r>
          </a:p>
          <a:p>
            <a:pPr marL="850265" marR="602615" indent="-57150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  <a:tabLst>
                <a:tab pos="530860" algn="l"/>
              </a:tabLst>
            </a:pPr>
            <a:r>
              <a:rPr lang="en-US" sz="2700" dirty="0">
                <a:ea typeface="ＭＳ Ｐゴシック" charset="0"/>
                <a:cs typeface="ＭＳ Ｐゴシック" charset="0"/>
              </a:rPr>
              <a:t>Thesis required</a:t>
            </a:r>
          </a:p>
          <a:p>
            <a:pPr marL="850265" marR="602615" indent="-57150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  <a:tabLst>
                <a:tab pos="536575" algn="l"/>
              </a:tabLst>
            </a:pPr>
            <a:r>
              <a:rPr lang="en-US" sz="2700" dirty="0">
                <a:ea typeface="ＭＳ Ｐゴシック" charset="0"/>
                <a:cs typeface="ＭＳ Ｐゴシック" charset="0"/>
              </a:rPr>
              <a:t>Completion in 3-4 </a:t>
            </a:r>
            <a:r>
              <a:rPr lang="en-US" sz="2700" dirty="0" smtClean="0">
                <a:ea typeface="ＭＳ Ｐゴシック" charset="0"/>
                <a:cs typeface="ＭＳ Ｐゴシック" charset="0"/>
              </a:rPr>
              <a:t>semesters</a:t>
            </a:r>
          </a:p>
          <a:p>
            <a:pPr marL="850265" marR="602615" indent="-57150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  <a:tabLst>
                <a:tab pos="536575" algn="l"/>
              </a:tabLst>
            </a:pPr>
            <a:endParaRPr lang="en-US" sz="2700" dirty="0">
              <a:ea typeface="ＭＳ Ｐゴシック" charset="0"/>
              <a:cs typeface="ＭＳ Ｐゴシック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PhD (direct route or post-MS)</a:t>
            </a:r>
          </a:p>
          <a:p>
            <a:pPr marL="850265" marR="602615" indent="-57150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  <a:tabLst>
                <a:tab pos="206375" algn="l"/>
              </a:tabLst>
            </a:pPr>
            <a:r>
              <a:rPr lang="en-US" sz="2700" dirty="0">
                <a:ea typeface="ＭＳ Ｐゴシック" charset="0"/>
                <a:cs typeface="ＭＳ Ｐゴシック" charset="0"/>
              </a:rPr>
              <a:t>Research based</a:t>
            </a:r>
          </a:p>
          <a:p>
            <a:pPr marL="850265" marR="602615" indent="-57150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  <a:tabLst>
                <a:tab pos="206375" algn="l"/>
              </a:tabLst>
            </a:pPr>
            <a:r>
              <a:rPr lang="en-US" sz="2700" dirty="0">
                <a:ea typeface="ＭＳ Ｐゴシック" charset="0"/>
                <a:cs typeface="ＭＳ Ｐゴシック" charset="0"/>
              </a:rPr>
              <a:t>Dissertation required</a:t>
            </a:r>
          </a:p>
          <a:p>
            <a:pPr marL="850265" marR="602615" indent="-571500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ü"/>
              <a:tabLst>
                <a:tab pos="206375" algn="l"/>
              </a:tabLst>
            </a:pPr>
            <a:r>
              <a:rPr lang="en-US" sz="2700" dirty="0">
                <a:ea typeface="ＭＳ Ｐゴシック" charset="0"/>
                <a:cs typeface="ＭＳ Ｐゴシック" charset="0"/>
              </a:rPr>
              <a:t>Completion 6–10 semesters</a:t>
            </a:r>
          </a:p>
          <a:p>
            <a:pPr marL="278765" marR="602615" indent="0">
              <a:lnSpc>
                <a:spcPct val="80000"/>
              </a:lnSpc>
              <a:buClr>
                <a:srgbClr val="FF0000"/>
              </a:buClr>
              <a:buNone/>
              <a:tabLst>
                <a:tab pos="536575" algn="l"/>
              </a:tabLst>
            </a:pPr>
            <a:endParaRPr lang="en-US" sz="2700" dirty="0"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60099" y="270953"/>
            <a:ext cx="72121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+mj-lt"/>
                <a:ea typeface="+mj-ea"/>
                <a:cs typeface="+mj-cs"/>
              </a:rPr>
              <a:t>Types of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Research Degrees</a:t>
            </a:r>
            <a:endParaRPr lang="en-US" sz="40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751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391"/>
            <a:ext cx="8229600" cy="721106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Research </a:t>
            </a:r>
            <a:r>
              <a:rPr lang="en-US" sz="4000" b="1" dirty="0"/>
              <a:t>Pathways</a:t>
            </a:r>
            <a:br>
              <a:rPr lang="en-US" sz="4000" b="1" dirty="0"/>
            </a:br>
            <a:endParaRPr lang="en-US" sz="4000" b="1" dirty="0"/>
          </a:p>
        </p:txBody>
      </p:sp>
      <p:pic>
        <p:nvPicPr>
          <p:cNvPr id="10" name="Picture 9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09791"/>
            <a:ext cx="9144000" cy="971863"/>
          </a:xfrm>
          <a:prstGeom prst="rect">
            <a:avLst/>
          </a:prstGeom>
        </p:spPr>
      </p:pic>
      <p:pic>
        <p:nvPicPr>
          <p:cNvPr id="11" name="Picture 10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1" y="6118578"/>
            <a:ext cx="1307735" cy="55443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8081" y="6401237"/>
            <a:ext cx="3929303" cy="294696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 </a:t>
            </a:r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APPLIED SCIENCE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2691" y="6236341"/>
            <a:ext cx="1076124" cy="212687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067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sp>
        <p:nvSpPr>
          <p:cNvPr id="8" name="object 58"/>
          <p:cNvSpPr txBox="1">
            <a:spLocks noGrp="1"/>
          </p:cNvSpPr>
          <p:nvPr>
            <p:ph idx="1"/>
          </p:nvPr>
        </p:nvSpPr>
        <p:spPr>
          <a:xfrm>
            <a:off x="228600" y="1212552"/>
            <a:ext cx="8686800" cy="41211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ts val="1210"/>
              </a:lnSpc>
              <a:buClr>
                <a:srgbClr val="FF0000"/>
              </a:buClr>
              <a:buFont typeface="Wingdings" panose="05000000000000000000" pitchFamily="2" charset="2"/>
              <a:buChar char="§"/>
              <a:tabLst>
                <a:tab pos="127000" algn="l"/>
              </a:tabLst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Environment</a:t>
            </a:r>
            <a:endParaRPr sz="2400" b="1" dirty="0">
              <a:effectLst>
                <a:outerShdw blurRad="38100" dist="38100" dir="2700000" algn="tl">
                  <a:srgbClr val="DDDDDD"/>
                </a:outerShdw>
              </a:effectLst>
              <a:cs typeface="Arial" charset="0"/>
            </a:endParaRPr>
          </a:p>
          <a:p>
            <a:pPr marL="850265" marR="602615" indent="-571500">
              <a:lnSpc>
                <a:spcPct val="7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sz="2000" dirty="0">
                <a:ea typeface="ＭＳ Ｐゴシック" charset="0"/>
                <a:cs typeface="ＭＳ Ｐゴシック" charset="0"/>
              </a:rPr>
              <a:t>Water/Air Quality, Fuel Efficiency,  Transportation, Sustainable Engineering  and </a:t>
            </a:r>
            <a:r>
              <a:rPr sz="2000" dirty="0" smtClean="0">
                <a:ea typeface="ＭＳ Ｐゴシック" charset="0"/>
                <a:cs typeface="ＭＳ Ｐゴシック" charset="0"/>
              </a:rPr>
              <a:t>Energy</a:t>
            </a:r>
            <a:endParaRPr lang="en-US" sz="2000" dirty="0" smtClean="0">
              <a:ea typeface="ＭＳ Ｐゴシック" charset="0"/>
              <a:cs typeface="ＭＳ Ｐゴシック" charset="0"/>
            </a:endParaRPr>
          </a:p>
          <a:p>
            <a:pPr marL="278765" marR="602615" indent="0">
              <a:lnSpc>
                <a:spcPct val="70000"/>
              </a:lnSpc>
              <a:buClr>
                <a:srgbClr val="FF0000"/>
              </a:buClr>
              <a:buNone/>
            </a:pPr>
            <a:endParaRPr sz="2000" dirty="0">
              <a:ea typeface="ＭＳ Ｐゴシック" charset="0"/>
              <a:cs typeface="ＭＳ Ｐゴシック" charset="0"/>
            </a:endParaRPr>
          </a:p>
          <a:p>
            <a:pPr marL="469900" indent="-457200">
              <a:lnSpc>
                <a:spcPts val="1210"/>
              </a:lnSpc>
              <a:buClr>
                <a:srgbClr val="FF0000"/>
              </a:buClr>
              <a:buFont typeface="Wingdings" panose="05000000000000000000" pitchFamily="2" charset="2"/>
              <a:buChar char="§"/>
              <a:tabLst>
                <a:tab pos="127000" algn="l"/>
              </a:tabLst>
            </a:pPr>
            <a:r>
              <a:rPr sz="2400" b="1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Information Science</a:t>
            </a:r>
          </a:p>
          <a:p>
            <a:pPr marL="850265" marR="602615" indent="-571500">
              <a:lnSpc>
                <a:spcPct val="7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sz="2000" dirty="0">
                <a:ea typeface="ＭＳ Ｐゴシック" charset="0"/>
                <a:cs typeface="ＭＳ Ｐゴシック" charset="0"/>
              </a:rPr>
              <a:t>Modeling and Simulation, Bioinformatics,  Cybersecurity, Data Mining</a:t>
            </a: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tabLst>
                <a:tab pos="127000" algn="l"/>
              </a:tabLst>
            </a:pPr>
            <a:r>
              <a:rPr sz="2400" b="1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Manufacturing</a:t>
            </a:r>
          </a:p>
          <a:p>
            <a:pPr marL="850265" marR="602615" indent="-571500">
              <a:lnSpc>
                <a:spcPct val="7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sz="2000" dirty="0">
                <a:ea typeface="ＭＳ Ｐゴシック" charset="0"/>
                <a:cs typeface="ＭＳ Ｐゴシック" charset="0"/>
              </a:rPr>
              <a:t>Advanced Manufacturing, Materials, CAE,  Robotics, Intelligent Systems</a:t>
            </a:r>
          </a:p>
          <a:p>
            <a:pPr marL="469900" indent="-457200">
              <a:spcBef>
                <a:spcPts val="58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tabLst>
                <a:tab pos="127000" algn="l"/>
              </a:tabLst>
            </a:pPr>
            <a:r>
              <a:rPr sz="2400" b="1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Sensing</a:t>
            </a:r>
          </a:p>
          <a:p>
            <a:pPr marL="850265" marR="602615" indent="-571500">
              <a:lnSpc>
                <a:spcPct val="7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sz="2000" dirty="0">
                <a:ea typeface="ＭＳ Ｐゴシック" charset="0"/>
                <a:cs typeface="ＭＳ Ｐゴシック" charset="0"/>
              </a:rPr>
              <a:t>Nanotechnology, Microfluidics,  Structural Integrity and Dynamics, Smart  Structures and Systems</a:t>
            </a: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tabLst>
                <a:tab pos="127000" algn="l"/>
              </a:tabLst>
            </a:pPr>
            <a:r>
              <a:rPr sz="2400" b="1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Health</a:t>
            </a:r>
          </a:p>
          <a:p>
            <a:pPr marL="127017" marR="83185" indent="-342900">
              <a:lnSpc>
                <a:spcPct val="10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sz="2000" dirty="0">
                <a:ea typeface="ＭＳ Ｐゴシック" charset="0"/>
                <a:cs typeface="ＭＳ Ｐゴシック" charset="0"/>
              </a:rPr>
              <a:t>Tissue Engineering, Chemical  Separations, MEMS diagnostics, Medical  Devices</a:t>
            </a:r>
          </a:p>
        </p:txBody>
      </p:sp>
    </p:spTree>
    <p:extLst>
      <p:ext uri="{BB962C8B-B14F-4D97-AF65-F5344CB8AC3E}">
        <p14:creationId xmlns:p14="http://schemas.microsoft.com/office/powerpoint/2010/main" val="248579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097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UC Master of Science Program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2720" y="1123521"/>
            <a:ext cx="8495440" cy="45259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3000" baseline="30000" dirty="0">
                <a:ea typeface="ＭＳ Ｐゴシック" charset="0"/>
                <a:cs typeface="ＭＳ Ｐゴシック" charset="0"/>
              </a:rPr>
              <a:t>st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year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  <a:cs typeface="Arial" charset="0"/>
              </a:rPr>
              <a:t>Finish most required coursework (20 credit hours of </a:t>
            </a:r>
            <a:r>
              <a:rPr lang="ja-JP" altLang="en-US" dirty="0">
                <a:ea typeface="ＭＳ Ｐゴシック" charset="0"/>
                <a:cs typeface="Arial" charset="0"/>
              </a:rPr>
              <a:t>“</a:t>
            </a:r>
            <a:r>
              <a:rPr lang="en-US" altLang="ja-JP" dirty="0">
                <a:ea typeface="ＭＳ Ｐゴシック" charset="0"/>
                <a:cs typeface="Arial" charset="0"/>
              </a:rPr>
              <a:t>real</a:t>
            </a:r>
            <a:r>
              <a:rPr lang="ja-JP" altLang="en-US" dirty="0">
                <a:ea typeface="ＭＳ Ｐゴシック" charset="0"/>
                <a:cs typeface="Arial" charset="0"/>
              </a:rPr>
              <a:t>”</a:t>
            </a:r>
            <a:r>
              <a:rPr lang="en-US" altLang="ja-JP" dirty="0">
                <a:ea typeface="ＭＳ Ｐゴシック" charset="0"/>
                <a:cs typeface="Arial" charset="0"/>
              </a:rPr>
              <a:t> courses)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</a:rPr>
              <a:t>Formulate thesis topic &amp; complete preliminary studies/literature review/etc.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  <a:cs typeface="Arial" charset="0"/>
              </a:rPr>
              <a:t>Select thesis committee and defend proposal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ea typeface="ＭＳ Ｐゴシック" charset="0"/>
                <a:cs typeface="Arial" charset="0"/>
              </a:rPr>
              <a:t>2</a:t>
            </a:r>
            <a:r>
              <a:rPr lang="en-US" sz="3000" baseline="30000" dirty="0">
                <a:ea typeface="ＭＳ Ｐゴシック" charset="0"/>
                <a:cs typeface="Arial" charset="0"/>
              </a:rPr>
              <a:t>nd</a:t>
            </a:r>
            <a:r>
              <a:rPr lang="en-US" sz="3000" dirty="0">
                <a:ea typeface="ＭＳ Ｐゴシック" charset="0"/>
                <a:cs typeface="Arial" charset="0"/>
              </a:rPr>
              <a:t> year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  <a:cs typeface="Arial" charset="0"/>
              </a:rPr>
              <a:t>Finish coursework in the Fall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  <a:cs typeface="Arial" charset="0"/>
              </a:rPr>
              <a:t>Work in earnest on your research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  <a:cs typeface="Arial" charset="0"/>
              </a:rPr>
              <a:t>Defend your thesis</a:t>
            </a:r>
          </a:p>
          <a:p>
            <a:endParaRPr lang="en-US" dirty="0" smtClean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339490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UC PhD Degree Program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664" y="1134491"/>
            <a:ext cx="8495440" cy="4525963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charset="0"/>
                <a:cs typeface="ＭＳ Ｐゴシック" charset="0"/>
              </a:rPr>
              <a:t>1</a:t>
            </a:r>
            <a:r>
              <a:rPr lang="en-US" baseline="30000" dirty="0">
                <a:ea typeface="ＭＳ Ｐゴシック" charset="0"/>
                <a:cs typeface="ＭＳ Ｐゴシック" charset="0"/>
              </a:rPr>
              <a:t>st</a:t>
            </a:r>
            <a:r>
              <a:rPr lang="en-US" dirty="0">
                <a:ea typeface="ＭＳ Ｐゴシック" charset="0"/>
                <a:cs typeface="ＭＳ Ｐゴシック" charset="0"/>
              </a:rPr>
              <a:t> year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</a:rPr>
              <a:t>Finish coursework (12 credit hours past MS)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</a:rPr>
              <a:t>Formulate dissertation topic &amp; complete preliminary studies/literature review/etc.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charset="0"/>
                <a:cs typeface="ＭＳ Ｐゴシック" charset="0"/>
              </a:rPr>
              <a:t>2</a:t>
            </a:r>
            <a:r>
              <a:rPr lang="en-US" baseline="30000" dirty="0">
                <a:ea typeface="ＭＳ Ｐゴシック" charset="0"/>
                <a:cs typeface="ＭＳ Ｐゴシック" charset="0"/>
              </a:rPr>
              <a:t>nd</a:t>
            </a:r>
            <a:r>
              <a:rPr lang="en-US" dirty="0">
                <a:ea typeface="ＭＳ Ｐゴシック" charset="0"/>
                <a:cs typeface="ＭＳ Ｐゴシック" charset="0"/>
              </a:rPr>
              <a:t> year and following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</a:rPr>
              <a:t>Take qualifying exam in the Fall Semester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</a:rPr>
              <a:t>Form committee and defend proposal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dirty="0">
                <a:ea typeface="ＭＳ Ｐゴシック" charset="0"/>
              </a:rPr>
              <a:t>Work in earnest on your dissertation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3352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99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Graduate Programs 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Reasonable Progress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6165" y="1123521"/>
            <a:ext cx="8495440" cy="4525963"/>
          </a:xfrm>
        </p:spPr>
        <p:txBody>
          <a:bodyPr>
            <a:norm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MEng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: </a:t>
            </a:r>
            <a:endParaRPr lang="en-US" b="1" dirty="0" smtClean="0">
              <a:effectLst>
                <a:outerShdw blurRad="38100" dist="38100" dir="2700000" algn="tl">
                  <a:srgbClr val="DDDDDD"/>
                </a:outerShdw>
              </a:effectLst>
              <a:cs typeface="Arial" charset="0"/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Semi-annual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Performance Review, 15 months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MS: </a:t>
            </a:r>
            <a:endParaRPr lang="en-US" b="1" dirty="0" smtClean="0">
              <a:effectLst>
                <a:outerShdw blurRad="38100" dist="38100" dir="2700000" algn="tl">
                  <a:srgbClr val="DDDDDD"/>
                </a:outerShdw>
              </a:effectLst>
              <a:cs typeface="Arial" charset="0"/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Annual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Performance Review, 24 months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PhD Degree: </a:t>
            </a:r>
            <a:endParaRPr lang="en-US" b="1" dirty="0" smtClean="0">
              <a:effectLst>
                <a:outerShdw blurRad="38100" dist="38100" dir="2700000" algn="tl">
                  <a:srgbClr val="DDDDDD"/>
                </a:outerShdw>
              </a:effectLst>
              <a:cs typeface="Arial" charset="0"/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Clr>
                <a:srgbClr val="FF0000"/>
              </a:buClr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Annual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Performance Review, 48 months</a:t>
            </a:r>
          </a:p>
          <a:p>
            <a:endParaRPr lang="en-US" dirty="0" smtClean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77754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1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Research </a:t>
            </a:r>
            <a:r>
              <a:rPr lang="en-US" sz="4000" b="1" dirty="0"/>
              <a:t>Infrastructure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92691" y="1062185"/>
            <a:ext cx="7681609" cy="3394472"/>
          </a:xfrm>
        </p:spPr>
        <p:txBody>
          <a:bodyPr>
            <a:normAutofit/>
          </a:bodyPr>
          <a:lstStyle/>
          <a:p>
            <a:pPr marL="12700">
              <a:lnSpc>
                <a:spcPts val="1270"/>
              </a:lnSpc>
            </a:pPr>
            <a:r>
              <a:rPr lang="en-US" spc="30" dirty="0" smtClean="0">
                <a:solidFill>
                  <a:srgbClr val="FFFFFF"/>
                </a:solidFill>
                <a:cs typeface="Calibri"/>
              </a:rPr>
              <a:t>CEAS </a:t>
            </a:r>
            <a:r>
              <a:rPr lang="en-US" spc="10" dirty="0">
                <a:solidFill>
                  <a:srgbClr val="FFFFFF"/>
                </a:solidFill>
                <a:cs typeface="Calibri"/>
              </a:rPr>
              <a:t>has </a:t>
            </a:r>
            <a:r>
              <a:rPr lang="en-US" spc="20" dirty="0">
                <a:solidFill>
                  <a:srgbClr val="FFFFFF"/>
                </a:solidFill>
                <a:cs typeface="Calibri"/>
              </a:rPr>
              <a:t>many </a:t>
            </a:r>
            <a:r>
              <a:rPr lang="en-US" spc="20" dirty="0" smtClean="0">
                <a:solidFill>
                  <a:srgbClr val="FFFFFF"/>
                </a:solidFill>
                <a:cs typeface="Calibri"/>
              </a:rPr>
              <a:t>outstanding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500" dirty="0">
                <a:ea typeface="ＭＳ Ｐゴシック" charset="0"/>
                <a:cs typeface="ＭＳ Ｐゴシック" charset="0"/>
              </a:rPr>
              <a:t>CEAS has many outstanding research centers, institutes and labs. For a complete listing visit: </a:t>
            </a:r>
            <a:r>
              <a:rPr lang="en-US" b="1" i="1" spc="-25" dirty="0">
                <a:cs typeface="Calibri"/>
                <a:hlinkClick r:id="rId3"/>
              </a:rPr>
              <a:t>http://www.ceas.uc.edu/research/ </a:t>
            </a:r>
            <a:r>
              <a:rPr lang="en-US" b="1" i="1" spc="-25" dirty="0">
                <a:cs typeface="Calibri"/>
              </a:rPr>
              <a:t> </a:t>
            </a:r>
            <a:r>
              <a:rPr lang="en-US" b="1" i="1" spc="-25" dirty="0">
                <a:solidFill>
                  <a:schemeClr val="tx2">
                    <a:lumMod val="60000"/>
                    <a:lumOff val="40000"/>
                  </a:schemeClr>
                </a:solidFill>
                <a:cs typeface="Calibri"/>
                <a:hlinkClick r:id="rId4"/>
              </a:rPr>
              <a:t>research_labs_andcenters.html</a:t>
            </a:r>
            <a:endParaRPr lang="en-US" b="1" i="1" spc="-25" dirty="0">
              <a:solidFill>
                <a:schemeClr val="tx2">
                  <a:lumMod val="60000"/>
                  <a:lumOff val="40000"/>
                </a:schemeClr>
              </a:solidFill>
              <a:cs typeface="Calibri"/>
            </a:endParaRP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  <p:pic>
        <p:nvPicPr>
          <p:cNvPr id="10" name="Picture 9" descr="Swirl for ppt_horiz16x9.jp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09791"/>
            <a:ext cx="9144000" cy="971863"/>
          </a:xfrm>
          <a:prstGeom prst="rect">
            <a:avLst/>
          </a:prstGeom>
        </p:spPr>
      </p:pic>
      <p:pic>
        <p:nvPicPr>
          <p:cNvPr id="11" name="Picture 10" descr="UC_logo red-white-no-reg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1" y="6118578"/>
            <a:ext cx="1307735" cy="55443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8081" y="6401237"/>
            <a:ext cx="3929303" cy="294696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 </a:t>
            </a:r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APPLIED SCIENCE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2691" y="6236341"/>
            <a:ext cx="1076124" cy="212687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067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sp>
        <p:nvSpPr>
          <p:cNvPr id="8" name="object 5"/>
          <p:cNvSpPr/>
          <p:nvPr/>
        </p:nvSpPr>
        <p:spPr>
          <a:xfrm>
            <a:off x="5009153" y="3331526"/>
            <a:ext cx="4018937" cy="24738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2"/>
          <p:cNvSpPr/>
          <p:nvPr/>
        </p:nvSpPr>
        <p:spPr>
          <a:xfrm>
            <a:off x="191305" y="3456018"/>
            <a:ext cx="3471367" cy="222488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94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0767" y="3087909"/>
            <a:ext cx="8627827" cy="1934884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Dual MSc/MEng Program</a:t>
            </a:r>
            <a:br>
              <a:rPr lang="en-US" sz="6000" b="1" dirty="0" smtClean="0"/>
            </a:b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type="subTitle" idx="1"/>
          </p:nvPr>
        </p:nvSpPr>
        <p:spPr>
          <a:xfrm>
            <a:off x="1084082" y="4186822"/>
            <a:ext cx="7241198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Master of Science from Home University</a:t>
            </a:r>
          </a:p>
          <a:p>
            <a:r>
              <a:rPr lang="en-US" dirty="0" smtClean="0"/>
              <a:t>Master of Engineering from UC</a:t>
            </a:r>
          </a:p>
          <a:p>
            <a:endParaRPr lang="en-US" dirty="0" smtClean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 smtClean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 smtClean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  <a:endParaRPr lang="en-US" sz="1600" dirty="0">
              <a:solidFill>
                <a:schemeClr val="bg1"/>
              </a:solidFill>
              <a:latin typeface="Myriad Pro Semibold"/>
              <a:cs typeface="Myriad Pro Semibol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pic>
        <p:nvPicPr>
          <p:cNvPr id="13" name="Picture 1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6"/>
          <a:stretch>
            <a:fillRect/>
          </a:stretch>
        </p:blipFill>
        <p:spPr bwMode="auto">
          <a:xfrm>
            <a:off x="1084082" y="357352"/>
            <a:ext cx="1943100" cy="90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140710vCQU0289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2660" y="344961"/>
            <a:ext cx="3341825" cy="2742948"/>
          </a:xfrm>
          <a:prstGeom prst="rect">
            <a:avLst/>
          </a:prstGeom>
          <a:ln>
            <a:noFill/>
          </a:ln>
          <a:effectLst>
            <a:outerShdw blurRad="292100" dist="889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8301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marL="496570">
              <a:lnSpc>
                <a:spcPct val="100000"/>
              </a:lnSpc>
              <a:spcBef>
                <a:spcPts val="1435"/>
              </a:spcBef>
            </a:pPr>
            <a:r>
              <a:rPr lang="en-US" sz="4000" b="1" spc="-65" dirty="0">
                <a:latin typeface="Arial"/>
                <a:cs typeface="Arial"/>
              </a:rPr>
              <a:t>Funding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0141" y="1168292"/>
            <a:ext cx="8814485" cy="3893365"/>
          </a:xfrm>
        </p:spPr>
        <p:txBody>
          <a:bodyPr>
            <a:noAutofit/>
          </a:bodyPr>
          <a:lstStyle/>
          <a:p>
            <a:pPr marL="850265" marR="602615" indent="-5715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ea typeface="ＭＳ Ｐゴシック" charset="0"/>
                <a:cs typeface="ＭＳ Ｐゴシック" charset="0"/>
              </a:rPr>
              <a:t>All applicants for full-time graduate study are  considered for financial aid, no separate form is 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required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.</a:t>
            </a:r>
          </a:p>
          <a:p>
            <a:pPr marL="850265" marR="602615" indent="-5715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ea typeface="ＭＳ Ｐゴシック" charset="0"/>
                <a:cs typeface="ＭＳ Ｐゴシック" charset="0"/>
              </a:rPr>
              <a:t>For priority consideration applications must </a:t>
            </a:r>
            <a:r>
              <a:rPr lang="en-US" sz="1600">
                <a:ea typeface="ＭＳ Ｐゴシック" charset="0"/>
                <a:cs typeface="ＭＳ Ｐゴシック" charset="0"/>
              </a:rPr>
              <a:t>be </a:t>
            </a:r>
            <a:r>
              <a:rPr lang="en-US" sz="1600" smtClean="0">
                <a:ea typeface="ＭＳ Ｐゴシック" charset="0"/>
                <a:cs typeface="ＭＳ Ｐゴシック" charset="0"/>
              </a:rPr>
              <a:t>complete 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by January 15 for the first round </a:t>
            </a:r>
            <a:r>
              <a:rPr lang="en-US" sz="1600">
                <a:ea typeface="ＭＳ Ｐゴシック" charset="0"/>
                <a:cs typeface="ＭＳ Ｐゴシック" charset="0"/>
              </a:rPr>
              <a:t>review </a:t>
            </a:r>
            <a:r>
              <a:rPr lang="en-US" sz="1600" smtClean="0">
                <a:ea typeface="ＭＳ Ｐゴシック" charset="0"/>
                <a:cs typeface="ＭＳ Ｐゴシック" charset="0"/>
              </a:rPr>
              <a:t>and 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decisions for fall semester admission.</a:t>
            </a:r>
          </a:p>
          <a:p>
            <a:pPr marL="850265" marR="602615" indent="-5715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ea typeface="ＭＳ Ｐゴシック" charset="0"/>
                <a:cs typeface="ＭＳ Ｐゴシック" charset="0"/>
              </a:rPr>
              <a:t>Applications will still be accepted through April 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1</a:t>
            </a:r>
          </a:p>
          <a:p>
            <a:pPr marL="850265" marR="602615" indent="-5715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1600" dirty="0" smtClean="0">
              <a:ea typeface="ＭＳ Ｐゴシック" charset="0"/>
              <a:cs typeface="ＭＳ Ｐゴシック" charset="0"/>
            </a:endParaRPr>
          </a:p>
          <a:p>
            <a:pPr marL="850265" marR="602615" indent="-5715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b="1" dirty="0" smtClean="0">
                <a:ea typeface="ＭＳ Ｐゴシック" charset="0"/>
                <a:cs typeface="ＭＳ Ｐゴシック" charset="0"/>
              </a:rPr>
              <a:t>Graduate Assistantships:</a:t>
            </a:r>
          </a:p>
          <a:p>
            <a:pPr marL="1250295" marR="602615" lvl="1" indent="-5715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ea typeface="ＭＳ Ｐゴシック" charset="0"/>
                <a:cs typeface="ＭＳ Ｐゴシック" charset="0"/>
              </a:rPr>
              <a:t>Competitive research and teaching assistantships  are available with a minimum stipend of $22,100.</a:t>
            </a:r>
          </a:p>
          <a:p>
            <a:pPr marL="1250295" marR="602615" lvl="1" indent="-5715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ea typeface="ＭＳ Ｐゴシック" charset="0"/>
                <a:cs typeface="ＭＳ Ｐゴシック" charset="0"/>
              </a:rPr>
              <a:t>CEAS offers tuition and fee waivers of $20,800 to  a maximum of $29,346 per year.</a:t>
            </a:r>
          </a:p>
          <a:p>
            <a:pPr marL="1250295" marR="602615" lvl="1" indent="-571500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1600" dirty="0" smtClean="0">
              <a:ea typeface="ＭＳ Ｐゴシック" charset="0"/>
              <a:cs typeface="ＭＳ Ｐゴシック" charset="0"/>
            </a:endParaRPr>
          </a:p>
          <a:p>
            <a:pPr marL="678795" marR="602615" lvl="1" indent="0" algn="r">
              <a:buClr>
                <a:srgbClr val="FF0000"/>
              </a:buClr>
              <a:buNone/>
            </a:pPr>
            <a:r>
              <a:rPr lang="en-US" sz="1600" dirty="0" smtClean="0">
                <a:ea typeface="ＭＳ Ｐゴシック" charset="0"/>
                <a:cs typeface="ＭＳ Ｐゴシック" charset="0"/>
              </a:rPr>
              <a:t>*Rates</a:t>
            </a:r>
            <a:r>
              <a:rPr lang="en-US" sz="16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are</a:t>
            </a:r>
            <a:r>
              <a:rPr lang="en-US" sz="1600" dirty="0" smtClean="0">
                <a:ea typeface="ＭＳ Ｐゴシック" charset="0"/>
                <a:cs typeface="ＭＳ Ｐゴシック" charset="0"/>
              </a:rPr>
              <a:t> subject to annual adjustment</a:t>
            </a:r>
          </a:p>
          <a:p>
            <a:endParaRPr lang="en-US" sz="1100" dirty="0" smtClean="0"/>
          </a:p>
        </p:txBody>
      </p:sp>
      <p:pic>
        <p:nvPicPr>
          <p:cNvPr id="10" name="Picture 9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909791"/>
            <a:ext cx="9144000" cy="971863"/>
          </a:xfrm>
          <a:prstGeom prst="rect">
            <a:avLst/>
          </a:prstGeom>
        </p:spPr>
      </p:pic>
      <p:pic>
        <p:nvPicPr>
          <p:cNvPr id="11" name="Picture 10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1" y="6118578"/>
            <a:ext cx="1307735" cy="55443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8081" y="6401237"/>
            <a:ext cx="3929303" cy="294696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 </a:t>
            </a:r>
            <a:r>
              <a:rPr lang="en-US" sz="1600" dirty="0">
                <a:solidFill>
                  <a:schemeClr val="bg1"/>
                </a:solidFill>
                <a:latin typeface="Myriad Pro"/>
                <a:cs typeface="Myriad Pro"/>
              </a:rPr>
              <a:t>APPLIED SCIENCE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2691" y="6236341"/>
            <a:ext cx="1076124" cy="212687"/>
          </a:xfrm>
          <a:prstGeom prst="rect">
            <a:avLst/>
          </a:prstGeom>
          <a:noFill/>
        </p:spPr>
        <p:txBody>
          <a:bodyPr wrap="square" lIns="48007" tIns="24003" rIns="48007" bIns="24003" rtlCol="0">
            <a:spAutoFit/>
          </a:bodyPr>
          <a:lstStyle/>
          <a:p>
            <a:r>
              <a:rPr lang="en-US" sz="1067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368944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UC Master of Engineering (MEng) Program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1049" y="1518287"/>
            <a:ext cx="849544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Industry focused graduate degree that provides: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Advanced technical skills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en-US" dirty="0" smtClean="0"/>
              <a:t>Professional skills (leadership and teamwork)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Coursework </a:t>
            </a:r>
            <a:r>
              <a:rPr lang="en-US" dirty="0"/>
              <a:t>+</a:t>
            </a:r>
            <a:r>
              <a:rPr lang="en-US" dirty="0" smtClean="0"/>
              <a:t> capstone project/internship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No thesis required for UC MEng degree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Completed in less than 1 year at UC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41067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600" b="1" dirty="0" smtClean="0"/>
              <a:t>Benefits of the Dual Degree Program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73753" y="1306887"/>
            <a:ext cx="8104407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Graduate degrees from two universities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Top-ranked Italian University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en-US" dirty="0" smtClean="0"/>
              <a:t>Top-ranked U.S. University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Diverse coursework and faculty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Broader selection of topics 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Experts from two continents (USA + EU)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Possibility of degree combinations                      (ex. Mechanical Engineering + Civil Engineering)</a:t>
            </a:r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352900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33" y="109853"/>
            <a:ext cx="8491597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Dual Degree Program at a Glance     (Spring Enrollment at UC) </a:t>
            </a:r>
            <a:endParaRPr lang="en-US" sz="4000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607137"/>
              </p:ext>
            </p:extLst>
          </p:nvPr>
        </p:nvGraphicFramePr>
        <p:xfrm>
          <a:off x="250333" y="1433475"/>
          <a:ext cx="8755881" cy="3649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0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08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Semesters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1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Dual Degree, 1-Semester at UC completion option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Dual Degree, 2-Semester   at UC completion option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434">
                <a:tc>
                  <a:txBody>
                    <a:bodyPr/>
                    <a:lstStyle/>
                    <a:p>
                      <a:r>
                        <a:rPr lang="en-US" dirty="0" smtClean="0"/>
                        <a:t>Fall Semester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en-US" dirty="0" smtClean="0"/>
                        <a:t>Academic Semester at </a:t>
                      </a:r>
                      <a:r>
                        <a:rPr lang="en-US" dirty="0" err="1" smtClean="0"/>
                        <a:t>UniTN</a:t>
                      </a:r>
                      <a:r>
                        <a:rPr lang="en-US" dirty="0" smtClean="0"/>
                        <a:t>, transfer 15 credits to UC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Semester at </a:t>
                      </a:r>
                      <a:r>
                        <a:rPr lang="en-US" dirty="0" err="1" smtClean="0"/>
                        <a:t>UniTN</a:t>
                      </a:r>
                      <a:r>
                        <a:rPr lang="en-US" dirty="0" smtClean="0"/>
                        <a:t>, transfer 15</a:t>
                      </a:r>
                      <a:r>
                        <a:rPr lang="en-US" baseline="0" dirty="0" smtClean="0"/>
                        <a:t> credits to UC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394">
                <a:tc>
                  <a:txBody>
                    <a:bodyPr/>
                    <a:lstStyle/>
                    <a:p>
                      <a:r>
                        <a:rPr lang="en-US" dirty="0" smtClean="0"/>
                        <a:t>Spring</a:t>
                      </a:r>
                      <a:r>
                        <a:rPr lang="en-US" baseline="0" dirty="0" smtClean="0"/>
                        <a:t> Semester </a:t>
                      </a:r>
                    </a:p>
                    <a:p>
                      <a:r>
                        <a:rPr lang="en-US" baseline="0" dirty="0" smtClean="0"/>
                        <a:t>(approx. Jan – end Apr)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Semester at UC (12 credits plus 3 credits</a:t>
                      </a:r>
                      <a:r>
                        <a:rPr lang="en-US" baseline="0" dirty="0" smtClean="0"/>
                        <a:t> Capstone project on campus)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1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Academic Semester at UC,</a:t>
                      </a:r>
                      <a:r>
                        <a:rPr lang="en-US" baseline="0" dirty="0" smtClean="0"/>
                        <a:t> 12 credits, 4 classes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669">
                <a:tc>
                  <a:txBody>
                    <a:bodyPr/>
                    <a:lstStyle/>
                    <a:p>
                      <a:r>
                        <a:rPr lang="en-US" dirty="0" smtClean="0"/>
                        <a:t>Summer Semester (approx. May – Aug)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</a:t>
                      </a:r>
                      <a:r>
                        <a:rPr lang="en-US" baseline="0" dirty="0" smtClean="0"/>
                        <a:t> to Home University 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3 credits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Capstone Project</a:t>
                      </a:r>
                      <a:r>
                        <a:rPr lang="en-US" baseline="0" dirty="0" smtClean="0"/>
                        <a:t> as </a:t>
                      </a:r>
                      <a:r>
                        <a:rPr lang="en-US" dirty="0" smtClean="0"/>
                        <a:t>Internship or at UC, 3 credits, written report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582">
                <a:tc gridSpan="3">
                  <a:txBody>
                    <a:bodyPr/>
                    <a:lstStyle/>
                    <a:p>
                      <a:pPr marL="0" marR="0" indent="0" algn="l" defTabSz="4571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MSc (</a:t>
                      </a:r>
                      <a:r>
                        <a:rPr lang="en-US" dirty="0" err="1" smtClean="0"/>
                        <a:t>UniTN</a:t>
                      </a:r>
                      <a:r>
                        <a:rPr lang="en-US" dirty="0" smtClean="0"/>
                        <a:t>) and MEng (UC) awarded after completion of coursework and capstone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885" y="5293946"/>
            <a:ext cx="8347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  All dates are approximate and will adjust to a new academic calendar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59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33" y="109853"/>
            <a:ext cx="8491597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Dual Degree Program at a Glance     (Fall Enrollment at UC) </a:t>
            </a:r>
            <a:endParaRPr lang="en-US" sz="4000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853944"/>
              </p:ext>
            </p:extLst>
          </p:nvPr>
        </p:nvGraphicFramePr>
        <p:xfrm>
          <a:off x="250333" y="1359424"/>
          <a:ext cx="8627828" cy="3560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7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7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0817"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1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Dual Degree, 2-Semester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Dual Degree, 3-Semester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434">
                <a:tc>
                  <a:txBody>
                    <a:bodyPr/>
                    <a:lstStyle/>
                    <a:p>
                      <a:r>
                        <a:rPr lang="en-US" dirty="0" smtClean="0"/>
                        <a:t>Spring Semester</a:t>
                      </a:r>
                    </a:p>
                    <a:p>
                      <a:r>
                        <a:rPr lang="en-US" dirty="0" smtClean="0"/>
                        <a:t>(Summer</a:t>
                      </a:r>
                      <a:r>
                        <a:rPr lang="en-US" baseline="0" dirty="0" smtClean="0"/>
                        <a:t> Semester OFF)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en-US" dirty="0" smtClean="0"/>
                        <a:t>Academic Semester at </a:t>
                      </a:r>
                      <a:r>
                        <a:rPr lang="en-US" dirty="0" err="1" smtClean="0"/>
                        <a:t>UniTN</a:t>
                      </a:r>
                      <a:r>
                        <a:rPr lang="en-US" dirty="0" smtClean="0"/>
                        <a:t>, transfer 15 credits to UC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Semester at </a:t>
                      </a:r>
                      <a:r>
                        <a:rPr lang="en-US" dirty="0" err="1" smtClean="0"/>
                        <a:t>UniTN</a:t>
                      </a:r>
                      <a:r>
                        <a:rPr lang="en-US" dirty="0" smtClean="0"/>
                        <a:t>, transfer 15</a:t>
                      </a:r>
                      <a:r>
                        <a:rPr lang="en-US" baseline="0" dirty="0" smtClean="0"/>
                        <a:t> credits to UC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394">
                <a:tc>
                  <a:txBody>
                    <a:bodyPr/>
                    <a:lstStyle/>
                    <a:p>
                      <a:r>
                        <a:rPr lang="en-US" dirty="0" smtClean="0"/>
                        <a:t>Fall</a:t>
                      </a:r>
                      <a:r>
                        <a:rPr lang="en-US" baseline="0" dirty="0" smtClean="0"/>
                        <a:t> Semester </a:t>
                      </a:r>
                    </a:p>
                    <a:p>
                      <a:r>
                        <a:rPr lang="en-US" baseline="0" dirty="0" smtClean="0"/>
                        <a:t>(approx. Aug – Dec)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Semester at UC (12 credits plus 3 credits</a:t>
                      </a:r>
                      <a:r>
                        <a:rPr lang="en-US" baseline="0" dirty="0" smtClean="0"/>
                        <a:t> Capstone project on campus)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1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Academic Semester at UC,</a:t>
                      </a:r>
                      <a:r>
                        <a:rPr lang="en-US" baseline="0" dirty="0" smtClean="0"/>
                        <a:t> 12 credits, 4 classes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669">
                <a:tc>
                  <a:txBody>
                    <a:bodyPr/>
                    <a:lstStyle/>
                    <a:p>
                      <a:r>
                        <a:rPr lang="en-US" dirty="0" smtClean="0"/>
                        <a:t>Spring Semester</a:t>
                      </a:r>
                    </a:p>
                    <a:p>
                      <a:r>
                        <a:rPr lang="en-US" dirty="0" smtClean="0"/>
                        <a:t>(approx. Jan – Apr)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to</a:t>
                      </a:r>
                      <a:r>
                        <a:rPr lang="en-US" baseline="0" dirty="0" smtClean="0"/>
                        <a:t> Home University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Capstone Project</a:t>
                      </a:r>
                      <a:r>
                        <a:rPr lang="en-US" baseline="0" dirty="0" smtClean="0"/>
                        <a:t> as </a:t>
                      </a:r>
                      <a:r>
                        <a:rPr lang="en-US" dirty="0" smtClean="0"/>
                        <a:t>Internship or at UC, 3 credits,</a:t>
                      </a:r>
                      <a:r>
                        <a:rPr lang="en-US" baseline="0" dirty="0" smtClean="0"/>
                        <a:t> written report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582">
                <a:tc gridSpan="3">
                  <a:txBody>
                    <a:bodyPr/>
                    <a:lstStyle/>
                    <a:p>
                      <a:pPr marL="0" marR="0" indent="0" algn="l" defTabSz="4571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MSc (</a:t>
                      </a:r>
                      <a:r>
                        <a:rPr lang="en-US" dirty="0" err="1" smtClean="0"/>
                        <a:t>UniTN</a:t>
                      </a:r>
                      <a:r>
                        <a:rPr lang="en-US" dirty="0" smtClean="0"/>
                        <a:t>) and MEng (UC) awarded after completion of coursework and capstone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0664" y="5386723"/>
            <a:ext cx="8347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  All dates are approximate and will adjust to a new academic calendar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63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b="1" dirty="0" smtClean="0"/>
              <a:t>Admission Requirements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664" y="1287140"/>
            <a:ext cx="8229600" cy="43761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Bachelor’s degree in corresponding program with 3.0 GPA or equivalent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TOEFL of </a:t>
            </a:r>
            <a:r>
              <a:rPr lang="en-US" dirty="0" smtClean="0"/>
              <a:t>85 </a:t>
            </a:r>
            <a:r>
              <a:rPr lang="en-US" dirty="0"/>
              <a:t>or </a:t>
            </a:r>
            <a:r>
              <a:rPr lang="en-US" dirty="0" smtClean="0"/>
              <a:t>better/IELTS 6.5/Pearson Test </a:t>
            </a:r>
            <a:r>
              <a:rPr lang="en-US" dirty="0"/>
              <a:t>of English </a:t>
            </a:r>
            <a:r>
              <a:rPr lang="en-US" dirty="0" smtClean="0"/>
              <a:t>of 49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GRE not required if </a:t>
            </a:r>
            <a:r>
              <a:rPr lang="en-US" dirty="0" smtClean="0"/>
              <a:t>recommended for admissions by home University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Approved F-1 visa (form I-20) for two semesters 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</p:spTree>
    <p:extLst>
      <p:ext uri="{BB962C8B-B14F-4D97-AF65-F5344CB8AC3E}">
        <p14:creationId xmlns:p14="http://schemas.microsoft.com/office/powerpoint/2010/main" val="103333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33" y="274638"/>
            <a:ext cx="8627827" cy="1143000"/>
          </a:xfrm>
        </p:spPr>
        <p:txBody>
          <a:bodyPr>
            <a:noAutofit/>
          </a:bodyPr>
          <a:lstStyle/>
          <a:p>
            <a:r>
              <a:rPr lang="en-US" sz="4100" b="1" dirty="0"/>
              <a:t>Spring </a:t>
            </a:r>
            <a:r>
              <a:rPr lang="en-US" sz="4100" b="1" dirty="0" smtClean="0"/>
              <a:t>Semester Admission Application Timeline</a:t>
            </a:r>
            <a:endParaRPr lang="en-US" sz="4100" dirty="0"/>
          </a:p>
        </p:txBody>
      </p:sp>
      <p:pic>
        <p:nvPicPr>
          <p:cNvPr id="6" name="Picture 5" descr="Swirl for ppt_horiz16x9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86136"/>
            <a:ext cx="9144000" cy="971863"/>
          </a:xfrm>
          <a:prstGeom prst="rect">
            <a:avLst/>
          </a:prstGeom>
        </p:spPr>
      </p:pic>
      <p:pic>
        <p:nvPicPr>
          <p:cNvPr id="7" name="Picture 6" descr="UC_logo red-white-no-reg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1" y="5992707"/>
            <a:ext cx="1105759" cy="6424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0333" y="6359440"/>
            <a:ext cx="4499877" cy="310854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ENGINEERING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Light"/>
                <a:cs typeface="Myriad Pro Light"/>
              </a:rPr>
              <a:t>&amp;</a:t>
            </a:r>
            <a:r>
              <a:rPr lang="en-US" sz="1600" b="1" dirty="0">
                <a:solidFill>
                  <a:schemeClr val="bg1"/>
                </a:solidFill>
                <a:latin typeface="Myriad Pro"/>
                <a:cs typeface="Myriad Pro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Myriad Pro Semibold"/>
                <a:cs typeface="Myriad Pro Semibold"/>
              </a:rPr>
              <a:t>APPLIED SCIENCE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4" y="6202364"/>
            <a:ext cx="1434832" cy="233910"/>
          </a:xfrm>
          <a:prstGeom prst="rect">
            <a:avLst/>
          </a:prstGeom>
          <a:noFill/>
        </p:spPr>
        <p:txBody>
          <a:bodyPr wrap="square" lIns="64008" tIns="32004" rIns="64008" bIns="32004" rtlCol="0">
            <a:spAutoFit/>
          </a:bodyPr>
          <a:lstStyle/>
          <a:p>
            <a:r>
              <a:rPr lang="en-US" sz="1100" dirty="0">
                <a:solidFill>
                  <a:srgbClr val="FFFFFF"/>
                </a:solidFill>
                <a:latin typeface="Myriad Pro Light"/>
                <a:cs typeface="Myriad Pro Light"/>
              </a:rPr>
              <a:t>COLLEGE OF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621375"/>
              </p:ext>
            </p:extLst>
          </p:nvPr>
        </p:nvGraphicFramePr>
        <p:xfrm>
          <a:off x="329938" y="2054695"/>
          <a:ext cx="8548222" cy="2341893"/>
        </p:xfrm>
        <a:graphic>
          <a:graphicData uri="http://schemas.openxmlformats.org/drawingml/2006/table">
            <a:tbl>
              <a:tblPr firstRow="1" firstCol="1" bandRow="1"/>
              <a:tblGrid>
                <a:gridCol w="5174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3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94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Briefing with students on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the process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Any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time prior to deadline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Application Deadline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Late-October 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6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List of recommended candidates to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UC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*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As apply, by early November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6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Offer letters from UC to students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Within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10 days or sooner</a:t>
                      </a:r>
                      <a:endParaRPr lang="en-US" sz="2400" dirty="0"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70274" y="4435681"/>
            <a:ext cx="8407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dirty="0" smtClean="0"/>
              <a:t>Approved </a:t>
            </a:r>
            <a:r>
              <a:rPr lang="en-US" dirty="0"/>
              <a:t>students apply online at UC CEAS. </a:t>
            </a:r>
          </a:p>
        </p:txBody>
      </p:sp>
    </p:spTree>
    <p:extLst>
      <p:ext uri="{BB962C8B-B14F-4D97-AF65-F5344CB8AC3E}">
        <p14:creationId xmlns:p14="http://schemas.microsoft.com/office/powerpoint/2010/main" val="103333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AS templat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DocumentLibraryPermissions xmlns="0953adf7-8c91-4506-93bc-490cc3a70afe" xsi:nil="true"/>
    <MigrationWizIdPermissions xmlns="0953adf7-8c91-4506-93bc-490cc3a70afe" xsi:nil="true"/>
    <MigrationWizIdPermissionLevels xmlns="0953adf7-8c91-4506-93bc-490cc3a70afe" xsi:nil="true"/>
    <MigrationWizIdSecurityGroups xmlns="0953adf7-8c91-4506-93bc-490cc3a70afe" xsi:nil="true"/>
    <MigrationWizId xmlns="0953adf7-8c91-4506-93bc-490cc3a70af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89110705564A44B290C89651201CA0" ma:contentTypeVersion="12" ma:contentTypeDescription="Create a new document." ma:contentTypeScope="" ma:versionID="1528cccfa436b8fdeb56950368470c4b">
  <xsd:schema xmlns:xsd="http://www.w3.org/2001/XMLSchema" xmlns:xs="http://www.w3.org/2001/XMLSchema" xmlns:p="http://schemas.microsoft.com/office/2006/metadata/properties" xmlns:ns3="0953adf7-8c91-4506-93bc-490cc3a70afe" xmlns:ns4="b64062f6-0b39-44db-9b6d-a990b26e9fa3" targetNamespace="http://schemas.microsoft.com/office/2006/metadata/properties" ma:root="true" ma:fieldsID="6eb4f1830e3e57a6eb1f21b858f46b4a" ns3:_="" ns4:_="">
    <xsd:import namespace="0953adf7-8c91-4506-93bc-490cc3a70afe"/>
    <xsd:import namespace="b64062f6-0b39-44db-9b6d-a990b26e9fa3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53adf7-8c91-4506-93bc-490cc3a70afe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4062f6-0b39-44db-9b6d-a990b26e9fa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71280A-7B6A-4222-840B-32EB2096473C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0953adf7-8c91-4506-93bc-490cc3a70afe"/>
    <ds:schemaRef ds:uri="http://schemas.microsoft.com/office/2006/documentManagement/types"/>
    <ds:schemaRef ds:uri="b64062f6-0b39-44db-9b6d-a990b26e9fa3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80EB64E-C1AD-4BA2-84B6-D73BCFDDEB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53adf7-8c91-4506-93bc-490cc3a70afe"/>
    <ds:schemaRef ds:uri="b64062f6-0b39-44db-9b6d-a990b26e9f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5A689B-CC00-47B7-B30A-175AB80C7B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CEAS template 16x9</Template>
  <TotalTime>102642</TotalTime>
  <Words>1967</Words>
  <Application>Microsoft Office PowerPoint</Application>
  <PresentationFormat>On-screen Show (4:3)</PresentationFormat>
  <Paragraphs>317</Paragraphs>
  <Slides>30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ＭＳ Ｐゴシック</vt:lpstr>
      <vt:lpstr>Myriad Pro</vt:lpstr>
      <vt:lpstr>Myriad Pro Light</vt:lpstr>
      <vt:lpstr>Myriad Pro Semibold</vt:lpstr>
      <vt:lpstr>SimSun</vt:lpstr>
      <vt:lpstr>Arial</vt:lpstr>
      <vt:lpstr>Arial Black</vt:lpstr>
      <vt:lpstr>Calibri</vt:lpstr>
      <vt:lpstr>Times New Roman</vt:lpstr>
      <vt:lpstr>Wingdings</vt:lpstr>
      <vt:lpstr>CEAS template 16x9</vt:lpstr>
      <vt:lpstr>  UC CEAS Dual Articulation and Graduate  Programs for International Students </vt:lpstr>
      <vt:lpstr> Graduate Degree Programs </vt:lpstr>
      <vt:lpstr>Dual MSc/MEng Program </vt:lpstr>
      <vt:lpstr>UC Master of Engineering (MEng) Program</vt:lpstr>
      <vt:lpstr>Benefits of the Dual Degree Program</vt:lpstr>
      <vt:lpstr>Dual Degree Program at a Glance     (Spring Enrollment at UC) </vt:lpstr>
      <vt:lpstr>Dual Degree Program at a Glance     (Fall Enrollment at UC) </vt:lpstr>
      <vt:lpstr>Admission Requirements</vt:lpstr>
      <vt:lpstr>Spring Semester Admission Application Timeline</vt:lpstr>
      <vt:lpstr>Fall Semester Admission Application Timeline</vt:lpstr>
      <vt:lpstr>Application Process</vt:lpstr>
      <vt:lpstr>Application Process</vt:lpstr>
      <vt:lpstr>Application Process</vt:lpstr>
      <vt:lpstr>Program Costs</vt:lpstr>
      <vt:lpstr>Capstone Project (3-6 credit)</vt:lpstr>
      <vt:lpstr>Pathway B: Internship (CPT)</vt:lpstr>
      <vt:lpstr>CPT / OPT</vt:lpstr>
      <vt:lpstr>UC Graduation</vt:lpstr>
      <vt:lpstr>UC Graduation Cont.</vt:lpstr>
      <vt:lpstr>UC Housing</vt:lpstr>
      <vt:lpstr>F-1 and I-20 </vt:lpstr>
      <vt:lpstr>UC Master of Engineering (MEng) Program</vt:lpstr>
      <vt:lpstr>UC MEng Program</vt:lpstr>
      <vt:lpstr>PowerPoint Presentation</vt:lpstr>
      <vt:lpstr> Research Pathways </vt:lpstr>
      <vt:lpstr>UC Master of Science Program</vt:lpstr>
      <vt:lpstr>UC PhD Degree Program</vt:lpstr>
      <vt:lpstr>Graduate Programs Reasonable Progress</vt:lpstr>
      <vt:lpstr> Research Infrastructure </vt:lpstr>
      <vt:lpstr>Funding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the STEM Shortage with Flipped Instruction and Dual Enrollment</dc:title>
  <dc:creator>Eugene Rutz</dc:creator>
  <cp:lastModifiedBy>Oxana Prokhorova</cp:lastModifiedBy>
  <cp:revision>231</cp:revision>
  <cp:lastPrinted>2015-01-13T00:37:27Z</cp:lastPrinted>
  <dcterms:created xsi:type="dcterms:W3CDTF">2014-12-18T19:30:56Z</dcterms:created>
  <dcterms:modified xsi:type="dcterms:W3CDTF">2020-02-13T17:44:22Z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0x010100D289110705564A44B290C89651201CA0</vt:lpwstr>
  </property>
</Properties>
</file>